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29600" cy="1143000"/>
          </a:xfrm>
        </p:spPr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справка 5">
            <a:hlinkClick r:id="" action="ppaction://hlinkshowjump?jump=nextslide" highlightClick="1"/>
          </p:cNvPr>
          <p:cNvSpPr/>
          <p:nvPr userDrawn="1"/>
        </p:nvSpPr>
        <p:spPr>
          <a:xfrm>
            <a:off x="3131840" y="4797152"/>
            <a:ext cx="2376264" cy="648072"/>
          </a:xfrm>
          <a:prstGeom prst="actionButtonHel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Узнать 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0671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отв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23528" y="2204864"/>
            <a:ext cx="8229600" cy="1143000"/>
          </a:xfrm>
        </p:spPr>
        <p:txBody>
          <a:bodyPr/>
          <a:lstStyle>
            <a:lvl1pPr>
              <a:defRPr baseline="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dirty="0" smtClean="0"/>
              <a:t>Ответ 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домой 5">
            <a:hlinkClick r:id="rId2" action="ppaction://hlinksldjump" highlightClick="1"/>
          </p:cNvPr>
          <p:cNvSpPr/>
          <p:nvPr userDrawn="1"/>
        </p:nvSpPr>
        <p:spPr>
          <a:xfrm>
            <a:off x="4139952" y="4653136"/>
            <a:ext cx="1224136" cy="1152128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4348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4.xml"/><Relationship Id="rId18" Type="http://schemas.openxmlformats.org/officeDocument/2006/relationships/slide" Target="slide34.xml"/><Relationship Id="rId26" Type="http://schemas.openxmlformats.org/officeDocument/2006/relationships/slide" Target="slide50.xml"/><Relationship Id="rId3" Type="http://schemas.openxmlformats.org/officeDocument/2006/relationships/slide" Target="slide4.xml"/><Relationship Id="rId21" Type="http://schemas.openxmlformats.org/officeDocument/2006/relationships/slide" Target="slide40.xml"/><Relationship Id="rId7" Type="http://schemas.openxmlformats.org/officeDocument/2006/relationships/slide" Target="slide12.xml"/><Relationship Id="rId12" Type="http://schemas.openxmlformats.org/officeDocument/2006/relationships/slide" Target="slide22.xml"/><Relationship Id="rId17" Type="http://schemas.openxmlformats.org/officeDocument/2006/relationships/slide" Target="slide32.xml"/><Relationship Id="rId25" Type="http://schemas.openxmlformats.org/officeDocument/2006/relationships/slide" Target="slide48.xml"/><Relationship Id="rId2" Type="http://schemas.openxmlformats.org/officeDocument/2006/relationships/image" Target="../media/image4.jpeg"/><Relationship Id="rId16" Type="http://schemas.openxmlformats.org/officeDocument/2006/relationships/slide" Target="slide30.xml"/><Relationship Id="rId20" Type="http://schemas.openxmlformats.org/officeDocument/2006/relationships/slide" Target="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24" Type="http://schemas.openxmlformats.org/officeDocument/2006/relationships/slide" Target="slide46.xml"/><Relationship Id="rId5" Type="http://schemas.openxmlformats.org/officeDocument/2006/relationships/slide" Target="slide8.xml"/><Relationship Id="rId15" Type="http://schemas.openxmlformats.org/officeDocument/2006/relationships/slide" Target="slide28.xml"/><Relationship Id="rId23" Type="http://schemas.openxmlformats.org/officeDocument/2006/relationships/slide" Target="slide44.xml"/><Relationship Id="rId10" Type="http://schemas.openxmlformats.org/officeDocument/2006/relationships/slide" Target="slide18.xml"/><Relationship Id="rId19" Type="http://schemas.openxmlformats.org/officeDocument/2006/relationships/slide" Target="slide36.xml"/><Relationship Id="rId4" Type="http://schemas.openxmlformats.org/officeDocument/2006/relationships/slide" Target="slide6.xml"/><Relationship Id="rId9" Type="http://schemas.openxmlformats.org/officeDocument/2006/relationships/slide" Target="slide16.xml"/><Relationship Id="rId14" Type="http://schemas.openxmlformats.org/officeDocument/2006/relationships/slide" Target="slide26.xml"/><Relationship Id="rId22" Type="http://schemas.openxmlformats.org/officeDocument/2006/relationships/slide" Target="slide42.xml"/><Relationship Id="rId27" Type="http://schemas.openxmlformats.org/officeDocument/2006/relationships/slide" Target="slide5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2725"/>
            <a:ext cx="8572500" cy="643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1196752"/>
            <a:ext cx="6840760" cy="345638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Интерактивная игра</a:t>
            </a:r>
          </a:p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Ничем не повторимый</a:t>
            </a:r>
          </a:p>
          <a:p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край родной</a:t>
            </a:r>
            <a:endParaRPr lang="ru-RU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260649"/>
            <a:ext cx="7772400" cy="936103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1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Шингак-Кульская</a:t>
            </a: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сельская модельная библиотека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экологическому воспитанию детей и подростков </a:t>
            </a:r>
            <a:b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«Дети. Экология. Будущее.»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221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72209" y="895264"/>
            <a:ext cx="8229600" cy="2677751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Самая </a:t>
            </a:r>
            <a:r>
              <a:rPr lang="ru-RU" dirty="0"/>
              <a:t>высокая точка Южного Урала. Расположена в Белорецком районе Республики Башкортостан. Переводится как плохая гора. </a:t>
            </a:r>
          </a:p>
        </p:txBody>
      </p:sp>
    </p:spTree>
    <p:extLst>
      <p:ext uri="{BB962C8B-B14F-4D97-AF65-F5344CB8AC3E}">
        <p14:creationId xmlns:p14="http://schemas.microsoft.com/office/powerpoint/2010/main" val="25812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Ямантау</a:t>
            </a:r>
            <a:endParaRPr lang="ru-RU" dirty="0"/>
          </a:p>
        </p:txBody>
      </p:sp>
      <p:pic>
        <p:nvPicPr>
          <p:cNvPr id="6146" name="Picture 2" descr="C:\Users\User\Searches\Desktop\интерактивная инра\Новая папка\uamant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5040560" cy="3227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Самая </a:t>
            </a:r>
            <a:r>
              <a:rPr lang="ru-RU" dirty="0"/>
              <a:t>знаменитая пещера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Башкортостана</a:t>
            </a:r>
            <a:r>
              <a:rPr lang="ru-R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2269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Шульганташ</a:t>
            </a:r>
            <a:endParaRPr lang="ru-RU" dirty="0"/>
          </a:p>
        </p:txBody>
      </p:sp>
      <p:pic>
        <p:nvPicPr>
          <p:cNvPr id="7170" name="Picture 2" descr="C:\Users\User\Searches\Desktop\интерактивная инра\Новая папка\scale_12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055" y="1412776"/>
            <a:ext cx="4732784" cy="31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05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Какой </a:t>
            </a:r>
            <a:r>
              <a:rPr lang="ru-RU" dirty="0"/>
              <a:t>башкирский композитор написал оперу «</a:t>
            </a:r>
            <a:r>
              <a:rPr lang="ru-RU" dirty="0" err="1"/>
              <a:t>Акмулла</a:t>
            </a:r>
            <a:r>
              <a:rPr lang="ru-RU" dirty="0"/>
              <a:t>»? </a:t>
            </a:r>
          </a:p>
        </p:txBody>
      </p:sp>
    </p:spTree>
    <p:extLst>
      <p:ext uri="{BB962C8B-B14F-4D97-AF65-F5344CB8AC3E}">
        <p14:creationId xmlns:p14="http://schemas.microsoft.com/office/powerpoint/2010/main" val="3669060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Загир</a:t>
            </a:r>
            <a:r>
              <a:rPr lang="ru-RU" dirty="0" smtClean="0"/>
              <a:t> </a:t>
            </a:r>
            <a:r>
              <a:rPr lang="ru-RU" dirty="0"/>
              <a:t>И</a:t>
            </a:r>
            <a:r>
              <a:rPr lang="ru-RU" dirty="0" smtClean="0"/>
              <a:t>смагилов</a:t>
            </a:r>
            <a:endParaRPr lang="ru-RU" dirty="0"/>
          </a:p>
        </p:txBody>
      </p:sp>
      <p:pic>
        <p:nvPicPr>
          <p:cNvPr id="8194" name="Picture 2" descr="C:\Users\User\Searches\Desktop\интерактивная инра\Новая папка\2a02b5a7b37c68e592b154fa963992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340768"/>
            <a:ext cx="3780457" cy="316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20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838102"/>
            <a:ext cx="7437512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Автор </a:t>
            </a:r>
            <a:r>
              <a:rPr lang="ru-RU" dirty="0"/>
              <a:t>памятника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Салавату </a:t>
            </a:r>
            <a:r>
              <a:rPr lang="ru-RU" dirty="0" err="1" smtClean="0"/>
              <a:t>Юлаеву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94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635896" y="1556792"/>
            <a:ext cx="4917232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err="1"/>
              <a:t>Сосланбек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Тавасиев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80728"/>
            <a:ext cx="2699909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3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Кто </a:t>
            </a:r>
            <a:r>
              <a:rPr lang="ru-RU" dirty="0"/>
              <a:t>автор герба </a:t>
            </a:r>
            <a:r>
              <a:rPr lang="ru-RU" dirty="0" smtClean="0"/>
              <a:t>Республики Башкортостан?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877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07904" y="409228"/>
            <a:ext cx="5493296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err="1"/>
              <a:t>Ислахов</a:t>
            </a:r>
            <a:r>
              <a:rPr lang="ru-RU" dirty="0"/>
              <a:t> </a:t>
            </a:r>
            <a:r>
              <a:rPr lang="ru-RU" dirty="0" err="1"/>
              <a:t>Фазлетдин</a:t>
            </a:r>
            <a:r>
              <a:rPr lang="ru-RU" dirty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Фаррахович</a:t>
            </a:r>
            <a:endParaRPr lang="ru-RU" dirty="0"/>
          </a:p>
        </p:txBody>
      </p:sp>
      <p:pic>
        <p:nvPicPr>
          <p:cNvPr id="11266" name="Picture 2" descr="C:\Users\User\Searches\Desktop\интерактивная инра\Новая папка\f52ce3173dfc73003befc655598a7d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3" r="24001"/>
          <a:stretch/>
        </p:blipFill>
        <p:spPr bwMode="auto">
          <a:xfrm>
            <a:off x="539552" y="980728"/>
            <a:ext cx="3352800" cy="400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Searches\Desktop\интерактивная инра\Новая папка\1487048308_5611730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276872"/>
            <a:ext cx="2736304" cy="29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504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4664"/>
            <a:ext cx="2993395" cy="30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82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Национальный </a:t>
            </a:r>
            <a:r>
              <a:rPr lang="ru-RU" dirty="0"/>
              <a:t>герой </a:t>
            </a:r>
            <a:r>
              <a:rPr lang="ru-RU" dirty="0" smtClean="0"/>
              <a:t>Башкортостана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67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775585" y="1988840"/>
            <a:ext cx="5380856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Салават </a:t>
            </a:r>
            <a:r>
              <a:rPr lang="ru-RU" dirty="0" err="1"/>
              <a:t>Юлаев</a:t>
            </a:r>
            <a:r>
              <a:rPr lang="ru-RU" dirty="0"/>
              <a:t> </a:t>
            </a:r>
          </a:p>
        </p:txBody>
      </p:sp>
      <p:pic>
        <p:nvPicPr>
          <p:cNvPr id="12290" name="Picture 2" descr="C:\Users\User\Searches\Desktop\интерактивная инра\Новая папка\hello_html_6ce5e87f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4"/>
            <a:ext cx="3352800" cy="37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87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Автор </a:t>
            </a:r>
            <a:r>
              <a:rPr lang="ru-RU" dirty="0"/>
              <a:t>гимна </a:t>
            </a:r>
            <a:r>
              <a:rPr lang="ru-RU" dirty="0" smtClean="0"/>
              <a:t>Республики Башкортостан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3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2952328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музыка композитора </a:t>
            </a:r>
            <a:r>
              <a:rPr lang="ru-RU" dirty="0" err="1"/>
              <a:t>Фарита</a:t>
            </a:r>
            <a:r>
              <a:rPr lang="ru-RU" dirty="0"/>
              <a:t> Идрисова. Слова народного  </a:t>
            </a:r>
            <a:r>
              <a:rPr lang="ru-RU" dirty="0" smtClean="0"/>
              <a:t>поэта </a:t>
            </a:r>
            <a:r>
              <a:rPr lang="ru-RU" dirty="0"/>
              <a:t>Башкортостана </a:t>
            </a:r>
            <a:r>
              <a:rPr lang="ru-RU" dirty="0" smtClean="0"/>
              <a:t>Равиля Бикбаева </a:t>
            </a:r>
            <a:r>
              <a:rPr lang="ru-RU" dirty="0"/>
              <a:t>и </a:t>
            </a:r>
            <a:r>
              <a:rPr lang="ru-RU" dirty="0" smtClean="0"/>
              <a:t>известного </a:t>
            </a:r>
            <a:r>
              <a:rPr lang="ru-RU" dirty="0" err="1" smtClean="0"/>
              <a:t>ученого</a:t>
            </a:r>
            <a:r>
              <a:rPr lang="ru-RU" dirty="0" smtClean="0"/>
              <a:t>, писателя </a:t>
            </a:r>
            <a:r>
              <a:rPr lang="ru-RU" dirty="0" err="1" smtClean="0"/>
              <a:t>Рашита</a:t>
            </a:r>
            <a:r>
              <a:rPr lang="ru-RU" dirty="0" smtClean="0"/>
              <a:t> Шакурова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58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Столица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Республики Башкортостан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/>
              <a:t>Уфа</a:t>
            </a:r>
            <a:endParaRPr lang="ru-RU" dirty="0"/>
          </a:p>
        </p:txBody>
      </p:sp>
      <p:pic>
        <p:nvPicPr>
          <p:cNvPr id="13314" name="Picture 2" descr="C:\Users\User\Searches\Desktop\интерактивная инра\Новая папка\2343_110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82282"/>
            <a:ext cx="4104456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885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Второй </a:t>
            </a:r>
            <a:r>
              <a:rPr lang="ru-RU" dirty="0"/>
              <a:t>по численности населения город Башкортостана? </a:t>
            </a:r>
          </a:p>
        </p:txBody>
      </p:sp>
    </p:spTree>
    <p:extLst>
      <p:ext uri="{BB962C8B-B14F-4D97-AF65-F5344CB8AC3E}">
        <p14:creationId xmlns:p14="http://schemas.microsoft.com/office/powerpoint/2010/main" val="253969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Стерлитамак</a:t>
            </a:r>
          </a:p>
        </p:txBody>
      </p:sp>
      <p:pic>
        <p:nvPicPr>
          <p:cNvPr id="14338" name="Picture 2" descr="C:\Users\User\Searches\Desktop\интерактивная инра\Новая папка\607AA6CA1ACD4C3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75389"/>
            <a:ext cx="4176464" cy="313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6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Самый </a:t>
            </a:r>
            <a:r>
              <a:rPr lang="ru-RU" dirty="0"/>
              <a:t>молодой город Башкортостана? </a:t>
            </a:r>
          </a:p>
        </p:txBody>
      </p:sp>
    </p:spTree>
    <p:extLst>
      <p:ext uri="{BB962C8B-B14F-4D97-AF65-F5344CB8AC3E}">
        <p14:creationId xmlns:p14="http://schemas.microsoft.com/office/powerpoint/2010/main" val="3858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/>
              <a:t>Агидель</a:t>
            </a:r>
            <a:endParaRPr lang="ru-RU" dirty="0"/>
          </a:p>
        </p:txBody>
      </p:sp>
      <p:pic>
        <p:nvPicPr>
          <p:cNvPr id="15362" name="Picture 2" descr="C:\Users\User\Searches\Desktop\интерактивная инра\Новая папка\473abd9e41170acef10f8d95ede034b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715" y="1052736"/>
            <a:ext cx="5832648" cy="351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922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8049589"/>
              </p:ext>
            </p:extLst>
          </p:nvPr>
        </p:nvGraphicFramePr>
        <p:xfrm>
          <a:off x="251520" y="260650"/>
          <a:ext cx="8712966" cy="6408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296144"/>
                <a:gridCol w="1224136"/>
                <a:gridCol w="1296144"/>
                <a:gridCol w="1080120"/>
                <a:gridCol w="1152126"/>
              </a:tblGrid>
              <a:tr h="128174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Самая-самая</a:t>
                      </a:r>
                      <a:endParaRPr lang="ru-RU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3" action="ppaction://hlinksldjump"/>
                        </a:rPr>
                        <a:t>10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4" action="ppaction://hlinksldjump"/>
                        </a:rPr>
                        <a:t>20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5" action="ppaction://hlinksldjump"/>
                        </a:rPr>
                        <a:t>30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6" action="ppaction://hlinksldjump"/>
                        </a:rPr>
                        <a:t>40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7" action="ppaction://hlinksldjump"/>
                        </a:rPr>
                        <a:t>50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28174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Знаменитые люди</a:t>
                      </a:r>
                      <a:endParaRPr lang="ru-RU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8" action="ppaction://hlinksldjump"/>
                        </a:rPr>
                        <a:t>10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9" action="ppaction://hlinksldjump"/>
                        </a:rPr>
                        <a:t>20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0" action="ppaction://hlinksldjump"/>
                        </a:rPr>
                        <a:t>30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1" action="ppaction://hlinksldjump"/>
                        </a:rPr>
                        <a:t>40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2" action="ppaction://hlinksldjump"/>
                        </a:rPr>
                        <a:t>50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28174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Города</a:t>
                      </a:r>
                      <a:endParaRPr lang="ru-RU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3" action="ppaction://hlinksldjump"/>
                        </a:rPr>
                        <a:t>10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4" action="ppaction://hlinksldjump"/>
                        </a:rPr>
                        <a:t>20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5" action="ppaction://hlinksldjump"/>
                        </a:rPr>
                        <a:t>30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6" action="ppaction://hlinksldjump"/>
                        </a:rPr>
                        <a:t>40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7" action="ppaction://hlinksldjump"/>
                        </a:rPr>
                        <a:t>50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28174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Природа Башкортостана</a:t>
                      </a:r>
                      <a:endParaRPr lang="ru-RU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8" action="ppaction://hlinksldjump"/>
                        </a:rPr>
                        <a:t>10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19" action="ppaction://hlinksldjump"/>
                        </a:rPr>
                        <a:t>20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0" action="ppaction://hlinksldjump"/>
                        </a:rPr>
                        <a:t>30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1" action="ppaction://hlinksldjump"/>
                        </a:rPr>
                        <a:t>40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2" action="ppaction://hlinksldjump"/>
                        </a:rPr>
                        <a:t>50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  <a:tr h="1281742">
                <a:tc>
                  <a:txBody>
                    <a:bodyPr/>
                    <a:lstStyle/>
                    <a:p>
                      <a:pPr algn="ctr"/>
                      <a:endParaRPr lang="ru-RU" sz="2400" b="1" dirty="0" smtClean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400" b="1" dirty="0" smtClean="0">
                          <a:solidFill>
                            <a:srgbClr val="0070C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Культура</a:t>
                      </a:r>
                      <a:endParaRPr lang="ru-RU" sz="2400" b="1" dirty="0">
                        <a:solidFill>
                          <a:srgbClr val="0070C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3" action="ppaction://hlinksldjump"/>
                        </a:rPr>
                        <a:t>10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4" action="ppaction://hlinksldjump"/>
                        </a:rPr>
                        <a:t>20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5" action="ppaction://hlinksldjump"/>
                        </a:rPr>
                        <a:t>30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6" action="ppaction://hlinksldjump"/>
                        </a:rPr>
                        <a:t>40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800" b="1" dirty="0" smtClean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2800" b="1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  <a:hlinkClick r:id="rId27" action="ppaction://hlinksldjump"/>
                        </a:rPr>
                        <a:t>50</a:t>
                      </a:r>
                      <a:endParaRPr lang="ru-RU" sz="2800" b="1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blipFill>
                      <a:blip r:embed="rId2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64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1700808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Что </a:t>
            </a:r>
            <a:r>
              <a:rPr lang="ru-RU" dirty="0" smtClean="0"/>
              <a:t>нарисовано </a:t>
            </a:r>
            <a:r>
              <a:rPr lang="ru-RU" dirty="0"/>
              <a:t>на гербе </a:t>
            </a:r>
            <a:r>
              <a:rPr lang="ru-RU" dirty="0" err="1" smtClean="0"/>
              <a:t>г.Уфы</a:t>
            </a:r>
            <a:r>
              <a:rPr lang="ru-RU" dirty="0" smtClean="0"/>
              <a:t>.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04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532859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Куница</a:t>
            </a:r>
          </a:p>
        </p:txBody>
      </p:sp>
      <p:pic>
        <p:nvPicPr>
          <p:cNvPr id="16386" name="Picture 2" descr="C:\Users\User\Searches\Desktop\интерактивная инра\Новая папка\magnit_ufa_ger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196752"/>
            <a:ext cx="3312418" cy="331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98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Сколько </a:t>
            </a:r>
            <a:r>
              <a:rPr lang="ru-RU" dirty="0"/>
              <a:t>городов в Республике Башкортостан? </a:t>
            </a:r>
          </a:p>
        </p:txBody>
      </p:sp>
    </p:spTree>
    <p:extLst>
      <p:ext uri="{BB962C8B-B14F-4D97-AF65-F5344CB8AC3E}">
        <p14:creationId xmlns:p14="http://schemas.microsoft.com/office/powerpoint/2010/main" val="57731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499992" y="1844934"/>
            <a:ext cx="1728192" cy="2304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6600" b="1" dirty="0" smtClean="0">
                <a:solidFill>
                  <a:srgbClr val="0070C0"/>
                </a:solidFill>
              </a:rPr>
              <a:t>21</a:t>
            </a:r>
            <a:endParaRPr lang="ru-RU" sz="6600" b="1" dirty="0">
              <a:solidFill>
                <a:srgbClr val="0070C0"/>
              </a:solidFill>
            </a:endParaRPr>
          </a:p>
        </p:txBody>
      </p:sp>
      <p:pic>
        <p:nvPicPr>
          <p:cNvPr id="17410" name="Picture 2" descr="C:\Users\User\Searches\Desktop\интерактивная инра\Новая папка\social_hygienic_monitoring140814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3384376" cy="47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0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Уникальная гора в переводе с башкирского означает «горящая</a:t>
            </a:r>
            <a:r>
              <a:rPr lang="ru-RU" dirty="0" smtClean="0"/>
              <a:t>»?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310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88640"/>
            <a:ext cx="5472608" cy="19442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Янгантау</a:t>
            </a:r>
            <a:endParaRPr lang="ru-RU" dirty="0"/>
          </a:p>
        </p:txBody>
      </p:sp>
      <p:pic>
        <p:nvPicPr>
          <p:cNvPr id="18434" name="Picture 2" descr="C:\Users\User\Searches\Desktop\интерактивная инра\Новая папка\aD7Xqfp-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798" y="1556792"/>
            <a:ext cx="406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55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03648" y="1772816"/>
            <a:ext cx="612068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«Священная» гора Башкортостана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773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4455" y="116632"/>
            <a:ext cx="5735737" cy="1368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Иремель</a:t>
            </a:r>
            <a:r>
              <a:rPr lang="ru-RU" dirty="0"/>
              <a:t> </a:t>
            </a:r>
          </a:p>
        </p:txBody>
      </p:sp>
      <p:pic>
        <p:nvPicPr>
          <p:cNvPr id="19458" name="Picture 2" descr="C:\Users\User\Searches\Desktop\интерактивная инра\Новая папка\3899850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5082547" cy="33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18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Какой водопад Башкортостана является памятником природы? </a:t>
            </a:r>
          </a:p>
        </p:txBody>
      </p:sp>
    </p:spTree>
    <p:extLst>
      <p:ext uri="{BB962C8B-B14F-4D97-AF65-F5344CB8AC3E}">
        <p14:creationId xmlns:p14="http://schemas.microsoft.com/office/powerpoint/2010/main" val="404580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67944" y="1556792"/>
            <a:ext cx="362108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Гадельша</a:t>
            </a:r>
            <a:endParaRPr lang="ru-RU" dirty="0"/>
          </a:p>
        </p:txBody>
      </p:sp>
      <p:pic>
        <p:nvPicPr>
          <p:cNvPr id="20482" name="Picture 2" descr="C:\Users\User\Searches\Desktop\интерактивная инра\Новая папка\gadelsh_3_ma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05" y="548680"/>
            <a:ext cx="3312368" cy="4968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0403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55576" y="1556792"/>
            <a:ext cx="6645424" cy="114300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ru-RU" dirty="0" smtClean="0"/>
              <a:t>Самое </a:t>
            </a:r>
            <a:r>
              <a:rPr lang="ru-RU" dirty="0"/>
              <a:t>глубокое озеро Башкортостана? </a:t>
            </a:r>
          </a:p>
        </p:txBody>
      </p:sp>
    </p:spTree>
    <p:extLst>
      <p:ext uri="{BB962C8B-B14F-4D97-AF65-F5344CB8AC3E}">
        <p14:creationId xmlns:p14="http://schemas.microsoft.com/office/powerpoint/2010/main" val="18287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2376264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Одиночная </a:t>
            </a:r>
            <a:r>
              <a:rPr lang="ru-RU" dirty="0"/>
              <a:t>гора (сопка), хорошо выделяющаяся в </a:t>
            </a:r>
            <a:r>
              <a:rPr lang="ru-RU" dirty="0" smtClean="0"/>
              <a:t>рельефе</a:t>
            </a:r>
            <a:r>
              <a:rPr lang="ru-RU" dirty="0"/>
              <a:t>,</a:t>
            </a:r>
            <a:r>
              <a:rPr lang="ru-RU" dirty="0" smtClean="0"/>
              <a:t> возвышенность </a:t>
            </a:r>
            <a:r>
              <a:rPr lang="ru-RU" dirty="0"/>
              <a:t>с правильными склонами и вершиной. </a:t>
            </a:r>
          </a:p>
        </p:txBody>
      </p:sp>
    </p:spTree>
    <p:extLst>
      <p:ext uri="{BB962C8B-B14F-4D97-AF65-F5344CB8AC3E}">
        <p14:creationId xmlns:p14="http://schemas.microsoft.com/office/powerpoint/2010/main" val="129283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260648"/>
            <a:ext cx="46292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Шихан</a:t>
            </a:r>
          </a:p>
        </p:txBody>
      </p:sp>
      <p:pic>
        <p:nvPicPr>
          <p:cNvPr id="21506" name="Picture 2" descr="C:\Users\User\Searches\Desktop\интерактивная инра\Новая папка\scale_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268760"/>
            <a:ext cx="3212405" cy="321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288032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Эта река берет начало севернее истока р. Белой, между горными хребтами </a:t>
            </a:r>
            <a:r>
              <a:rPr lang="ru-RU" dirty="0" err="1"/>
              <a:t>Аваляк</a:t>
            </a:r>
            <a:r>
              <a:rPr lang="ru-RU" dirty="0"/>
              <a:t> и </a:t>
            </a:r>
            <a:r>
              <a:rPr lang="ru-RU" dirty="0" err="1"/>
              <a:t>Уралтау</a:t>
            </a:r>
            <a:r>
              <a:rPr lang="ru-RU" dirty="0"/>
              <a:t>. В переводе с башкирского – «лунная, светлая, красивая».     </a:t>
            </a:r>
          </a:p>
        </p:txBody>
      </p:sp>
    </p:spTree>
    <p:extLst>
      <p:ext uri="{BB962C8B-B14F-4D97-AF65-F5344CB8AC3E}">
        <p14:creationId xmlns:p14="http://schemas.microsoft.com/office/powerpoint/2010/main" val="57609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547260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Река Ай</a:t>
            </a:r>
          </a:p>
        </p:txBody>
      </p:sp>
      <p:pic>
        <p:nvPicPr>
          <p:cNvPr id="22530" name="Picture 2" descr="C:\Users\User\Searches\Desktop\интерактивная инра\Новая папка\aSw95uI42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96752"/>
            <a:ext cx="3918198" cy="334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63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Национальный духовой инструмент Башкирии. </a:t>
            </a:r>
          </a:p>
        </p:txBody>
      </p:sp>
    </p:spTree>
    <p:extLst>
      <p:ext uri="{BB962C8B-B14F-4D97-AF65-F5344CB8AC3E}">
        <p14:creationId xmlns:p14="http://schemas.microsoft.com/office/powerpoint/2010/main" val="31639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Searches\Desktop\интерактивная инра\Новая папка\img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450" y="404664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513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Какой национальный напиток изготовляют из молока кобылиц? </a:t>
            </a:r>
          </a:p>
        </p:txBody>
      </p:sp>
    </p:spTree>
    <p:extLst>
      <p:ext uri="{BB962C8B-B14F-4D97-AF65-F5344CB8AC3E}">
        <p14:creationId xmlns:p14="http://schemas.microsoft.com/office/powerpoint/2010/main" val="231122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6632"/>
            <a:ext cx="5256584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кумыс</a:t>
            </a:r>
          </a:p>
        </p:txBody>
      </p:sp>
      <p:pic>
        <p:nvPicPr>
          <p:cNvPr id="24578" name="Picture 2" descr="C:\Users\User\Searches\Desktop\интерактивная инра\Новая папка\9bbe7be2539d7dbdc868d51e23faeb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085915"/>
            <a:ext cx="4608512" cy="342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1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229600" cy="230425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/>
              <a:t>	Как называется национальная борьба на поясах, традиционно </a:t>
            </a:r>
            <a:r>
              <a:rPr lang="ru-RU" dirty="0" err="1"/>
              <a:t>проводящаяся</a:t>
            </a:r>
            <a:r>
              <a:rPr lang="ru-RU" dirty="0"/>
              <a:t> на празднике Сабантуй? </a:t>
            </a:r>
          </a:p>
        </p:txBody>
      </p:sp>
    </p:spTree>
    <p:extLst>
      <p:ext uri="{BB962C8B-B14F-4D97-AF65-F5344CB8AC3E}">
        <p14:creationId xmlns:p14="http://schemas.microsoft.com/office/powerpoint/2010/main" val="156585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5112568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/>
              <a:t>Куреш</a:t>
            </a:r>
            <a:endParaRPr lang="ru-RU" dirty="0"/>
          </a:p>
        </p:txBody>
      </p:sp>
      <p:pic>
        <p:nvPicPr>
          <p:cNvPr id="25602" name="Picture 2" descr="C:\Users\User\Searches\Desktop\интерактивная инра\Новая папка\46f6c826b08032747533aca0d81d6d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4331"/>
            <a:ext cx="4608512" cy="307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19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err="1" smtClean="0"/>
              <a:t>Яктыкуль</a:t>
            </a:r>
            <a:endParaRPr lang="ru-RU" dirty="0"/>
          </a:p>
        </p:txBody>
      </p:sp>
      <p:pic>
        <p:nvPicPr>
          <p:cNvPr id="4098" name="Picture 2" descr="C:\Users\User\Searches\Desktop\интерактивная инра\Новая папка\tour_m1_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519" y="1412776"/>
            <a:ext cx="4769346" cy="3175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044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196752"/>
            <a:ext cx="8229600" cy="26642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Этот </a:t>
            </a:r>
            <a:r>
              <a:rPr lang="ru-RU" dirty="0"/>
              <a:t>продукт ароматен и его вкус и целебная сила объясняются редкостным сочетанием растительности Башкортостана? </a:t>
            </a:r>
          </a:p>
        </p:txBody>
      </p:sp>
    </p:spTree>
    <p:extLst>
      <p:ext uri="{BB962C8B-B14F-4D97-AF65-F5344CB8AC3E}">
        <p14:creationId xmlns:p14="http://schemas.microsoft.com/office/powerpoint/2010/main" val="426736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73557" y="1777464"/>
            <a:ext cx="2442659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err="1" smtClean="0"/>
              <a:t>Мед</a:t>
            </a:r>
            <a:endParaRPr lang="ru-RU" dirty="0"/>
          </a:p>
        </p:txBody>
      </p:sp>
      <p:pic>
        <p:nvPicPr>
          <p:cNvPr id="26626" name="Picture 2" descr="C:\Users\User\Searches\Desktop\интерактивная инра\Новая папка\med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136" y="548680"/>
            <a:ext cx="3312368" cy="41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76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700808"/>
            <a:ext cx="8280920" cy="28803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/>
              <a:t>	Как называется государственное собрание Республики Башкортостан?  </a:t>
            </a:r>
          </a:p>
        </p:txBody>
      </p:sp>
    </p:spTree>
    <p:extLst>
      <p:ext uri="{BB962C8B-B14F-4D97-AF65-F5344CB8AC3E}">
        <p14:creationId xmlns:p14="http://schemas.microsoft.com/office/powerpoint/2010/main" val="420160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260648"/>
            <a:ext cx="5688632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Курултай</a:t>
            </a:r>
          </a:p>
        </p:txBody>
      </p:sp>
      <p:pic>
        <p:nvPicPr>
          <p:cNvPr id="27650" name="Picture 2" descr="C:\Users\User\Searches\Desktop\интерактивная инра\Новая папка\2392537335071503_07d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17028"/>
          <a:stretch/>
        </p:blipFill>
        <p:spPr bwMode="auto">
          <a:xfrm>
            <a:off x="1907704" y="1268760"/>
            <a:ext cx="5530552" cy="327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099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319501" y="764704"/>
            <a:ext cx="7920880" cy="5040560"/>
          </a:xfrm>
        </p:spPr>
        <p:txBody>
          <a:bodyPr/>
          <a:lstStyle/>
          <a:p>
            <a:pPr marL="182880" indent="0">
              <a:buNone/>
            </a:pP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Башкирия, Моя земля и небо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Моя любовь, Мой соловьиный край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!.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жаль того, Кто здесь не разу не был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Мне жаль того, Кому не пел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курай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Башкирия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Мое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второе сердце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Второе солнце у меня в огне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Чтоб на тебя досыта наглядеться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два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двадцать глаз иметь бы мне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!.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(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Г.Молодцов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</a:p>
        </p:txBody>
      </p:sp>
      <p:pic>
        <p:nvPicPr>
          <p:cNvPr id="29698" name="Picture 2" descr="C:\Users\User\Searches\Desktop\интерактивная инра\rabochie_dni_bashkortosta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43" y="332656"/>
            <a:ext cx="2026940" cy="1987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Searches\Desktop\интерактивная инра\kalendar_bashkortostana_2019_proizvodstvenni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83" y="4509120"/>
            <a:ext cx="3528392" cy="2064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517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1700808"/>
            <a:ext cx="7272808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Самое </a:t>
            </a:r>
            <a:r>
              <a:rPr lang="ru-RU" dirty="0"/>
              <a:t>большое </a:t>
            </a:r>
            <a:r>
              <a:rPr lang="ru-RU" dirty="0" smtClean="0"/>
              <a:t>озеро</a:t>
            </a:r>
            <a:br>
              <a:rPr lang="ru-RU" dirty="0" smtClean="0"/>
            </a:br>
            <a:r>
              <a:rPr lang="ru-RU" dirty="0" smtClean="0"/>
              <a:t>     Башкортостана</a:t>
            </a:r>
            <a:r>
              <a:rPr lang="ru-RU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78076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err="1"/>
              <a:t>Асылыкуль</a:t>
            </a:r>
            <a:endParaRPr lang="ru-RU" dirty="0"/>
          </a:p>
        </p:txBody>
      </p:sp>
      <p:pic>
        <p:nvPicPr>
          <p:cNvPr id="3074" name="Picture 2" descr="C:\Users\User\Searches\Desktop\интерактивная инра\Новая папка\Group-1-DJI_0046_DJI_0053-8-images-lab-Reti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844824"/>
            <a:ext cx="576684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7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>Самая </a:t>
            </a:r>
            <a:r>
              <a:rPr lang="ru-RU" dirty="0"/>
              <a:t>длинная река в Башкортостане? </a:t>
            </a:r>
          </a:p>
        </p:txBody>
      </p:sp>
    </p:spTree>
    <p:extLst>
      <p:ext uri="{BB962C8B-B14F-4D97-AF65-F5344CB8AC3E}">
        <p14:creationId xmlns:p14="http://schemas.microsoft.com/office/powerpoint/2010/main" val="918201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95936" y="1772816"/>
            <a:ext cx="4120215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Урал</a:t>
            </a:r>
            <a:endParaRPr lang="ru-RU" dirty="0"/>
          </a:p>
        </p:txBody>
      </p:sp>
      <p:pic>
        <p:nvPicPr>
          <p:cNvPr id="5122" name="Picture 2" descr="C:\Users\User\Searches\Desktop\интерактивная инра\Новая папка\6586893_xlar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5"/>
            <a:ext cx="2880320" cy="4331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00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188</TotalTime>
  <Words>214</Words>
  <Application>Microsoft Office PowerPoint</Application>
  <PresentationFormat>Экран (4:3)</PresentationFormat>
  <Paragraphs>114</Paragraphs>
  <Slides>54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5" baseType="lpstr">
      <vt:lpstr>Воздушный поток</vt:lpstr>
      <vt:lpstr>Шингак-Кульская сельская модельная библиотека по экологическому воспитанию детей и подростков  «Дети. Экология. Будущее.»</vt:lpstr>
      <vt:lpstr>Презентация PowerPoint</vt:lpstr>
      <vt:lpstr>Презентация PowerPoint</vt:lpstr>
      <vt:lpstr>Самое глубокое озеро Башкортостана? </vt:lpstr>
      <vt:lpstr>Яктыкуль</vt:lpstr>
      <vt:lpstr>Самое большое озеро      Башкортостана? </vt:lpstr>
      <vt:lpstr>  Асылыкуль</vt:lpstr>
      <vt:lpstr>Самая длинная река в Башкортостане? </vt:lpstr>
      <vt:lpstr> Урал</vt:lpstr>
      <vt:lpstr>Самая высокая точка Южного Урала. Расположена в Белорецком районе Республики Башкортостан. Переводится как плохая гора. </vt:lpstr>
      <vt:lpstr>Ямантау</vt:lpstr>
      <vt:lpstr>Самая знаменитая пещера  Башкортостана? </vt:lpstr>
      <vt:lpstr>Шульганташ</vt:lpstr>
      <vt:lpstr>Какой башкирский композитор написал оперу «Акмулла»? </vt:lpstr>
      <vt:lpstr>Загир Исмагилов</vt:lpstr>
      <vt:lpstr>Автор памятника  Салавату Юлаеву</vt:lpstr>
      <vt:lpstr>Сосланбек  Тавасиев</vt:lpstr>
      <vt:lpstr>Кто автор герба Республики Башкортостан? </vt:lpstr>
      <vt:lpstr>Ислахов Фазлетдин  Фаррахович</vt:lpstr>
      <vt:lpstr>Национальный герой Башкортостана</vt:lpstr>
      <vt:lpstr>Салават Юлаев </vt:lpstr>
      <vt:lpstr>Автор гимна Республики Башкортостан</vt:lpstr>
      <vt:lpstr>музыка композитора Фарита Идрисова. Слова народного  поэта Башкортостана Равиля Бикбаева и известного ученого, писателя Рашита Шакурова</vt:lpstr>
      <vt:lpstr> Столица  Республики Башкортостан</vt:lpstr>
      <vt:lpstr>Уфа</vt:lpstr>
      <vt:lpstr>Второй по численности населения город Башкортостана? </vt:lpstr>
      <vt:lpstr>Стерлитамак</vt:lpstr>
      <vt:lpstr>Самый молодой город Башкортостана? </vt:lpstr>
      <vt:lpstr>Агидель</vt:lpstr>
      <vt:lpstr>Что нарисовано на гербе г.Уфы.  </vt:lpstr>
      <vt:lpstr>Куница</vt:lpstr>
      <vt:lpstr>Сколько городов в Республике Башкортостан? </vt:lpstr>
      <vt:lpstr>21</vt:lpstr>
      <vt:lpstr> Уникальная гора в переводе с башкирского означает «горящая»? </vt:lpstr>
      <vt:lpstr>Янгантау</vt:lpstr>
      <vt:lpstr>«Священная» гора Башкортостана</vt:lpstr>
      <vt:lpstr>Иремель </vt:lpstr>
      <vt:lpstr> Какой водопад Башкортостана является памятником природы? </vt:lpstr>
      <vt:lpstr>Гадельша</vt:lpstr>
      <vt:lpstr>Одиночная гора (сопка), хорошо выделяющаяся в рельефе, возвышенность с правильными склонами и вершиной. </vt:lpstr>
      <vt:lpstr>Шихан</vt:lpstr>
      <vt:lpstr> Эта река берет начало севернее истока р. Белой, между горными хребтами Аваляк и Уралтау. В переводе с башкирского – «лунная, светлая, красивая».     </vt:lpstr>
      <vt:lpstr>Река Ай</vt:lpstr>
      <vt:lpstr> Национальный духовой инструмент Башкирии. </vt:lpstr>
      <vt:lpstr>Презентация PowerPoint</vt:lpstr>
      <vt:lpstr> Какой национальный напиток изготовляют из молока кобылиц? </vt:lpstr>
      <vt:lpstr>кумыс</vt:lpstr>
      <vt:lpstr> Как называется национальная борьба на поясах, традиционно проводящаяся на празднике Сабантуй? </vt:lpstr>
      <vt:lpstr>Куреш</vt:lpstr>
      <vt:lpstr>Этот продукт ароматен и его вкус и целебная сила объясняются редкостным сочетанием растительности Башкортостана? </vt:lpstr>
      <vt:lpstr>Мед</vt:lpstr>
      <vt:lpstr> Как называется государственное собрание Республики Башкортостан?  </vt:lpstr>
      <vt:lpstr>Курултай</vt:lpstr>
      <vt:lpstr>Башкирия, Моя земля и небо, Моя любовь, Мой соловьиный край!. Мне жаль того, Кто здесь не разу не был, Мне жаль того, Кому не пел курай… Башкирия, Мое второе сердце, Второе солнце у меня в огне! Чтоб на тебя досыта наглядеться, Не два, А двадцать глаз иметь бы мне!.                                                        (Г.Молодцов).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Шингак-Кульская сельская модельная библиотека по экологическому воспитанию детей и подростков  «Дети. Экология. Будущее.»</dc:title>
  <dc:creator>User</dc:creator>
  <cp:lastModifiedBy>User</cp:lastModifiedBy>
  <cp:revision>18</cp:revision>
  <dcterms:created xsi:type="dcterms:W3CDTF">2020-10-08T05:48:52Z</dcterms:created>
  <dcterms:modified xsi:type="dcterms:W3CDTF">2020-10-09T12:12:52Z</dcterms:modified>
</cp:coreProperties>
</file>