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432"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23.07.2021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23.07.2021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вопрос">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1700808"/>
            <a:ext cx="8229600" cy="1143000"/>
          </a:xfrm>
        </p:spPr>
        <p:txBody>
          <a:bodyPr/>
          <a:lstStyle>
            <a:lvl1pPr>
              <a:defRPr>
                <a:latin typeface="Times New Roman" pitchFamily="18" charset="0"/>
                <a:cs typeface="Times New Roman" pitchFamily="18" charset="0"/>
              </a:defRPr>
            </a:lvl1pPr>
          </a:lstStyle>
          <a:p>
            <a:r>
              <a:rPr lang="ru-RU" dirty="0" smtClean="0"/>
              <a:t>Образец заголовка</a:t>
            </a:r>
            <a:endParaRPr lang="ru-RU" dirty="0"/>
          </a:p>
        </p:txBody>
      </p:sp>
      <p:sp>
        <p:nvSpPr>
          <p:cNvPr id="3" name="Дата 2"/>
          <p:cNvSpPr>
            <a:spLocks noGrp="1"/>
          </p:cNvSpPr>
          <p:nvPr>
            <p:ph type="dt" sz="half" idx="10"/>
          </p:nvPr>
        </p:nvSpPr>
        <p:spPr/>
        <p:txBody>
          <a:bodyPr/>
          <a:lstStyle/>
          <a:p>
            <a:fld id="{B4C71EC6-210F-42DE-9C53-41977AD35B3D}" type="datetimeFigureOut">
              <a:rPr lang="ru-RU" smtClean="0"/>
              <a:t>23.07.2021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6" name="Управляющая кнопка: справка 5">
            <a:hlinkClick r:id="" action="ppaction://hlinkshowjump?jump=nextslide" highlightClick="1"/>
          </p:cNvPr>
          <p:cNvSpPr/>
          <p:nvPr userDrawn="1"/>
        </p:nvSpPr>
        <p:spPr>
          <a:xfrm>
            <a:off x="3131840" y="4797152"/>
            <a:ext cx="2376264" cy="648072"/>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Узнать ответ</a:t>
            </a:r>
            <a:endParaRPr lang="ru-RU" dirty="0"/>
          </a:p>
        </p:txBody>
      </p:sp>
    </p:spTree>
    <p:extLst>
      <p:ext uri="{BB962C8B-B14F-4D97-AF65-F5344CB8AC3E}">
        <p14:creationId xmlns:p14="http://schemas.microsoft.com/office/powerpoint/2010/main" val="163067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отве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a:xfrm>
            <a:off x="323528" y="2204864"/>
            <a:ext cx="8229600" cy="1143000"/>
          </a:xfrm>
        </p:spPr>
        <p:txBody>
          <a:bodyPr/>
          <a:lstStyle>
            <a:lvl1pPr>
              <a:defRPr baseline="0">
                <a:latin typeface="Times New Roman" pitchFamily="18" charset="0"/>
                <a:cs typeface="Times New Roman" pitchFamily="18" charset="0"/>
              </a:defRPr>
            </a:lvl1pPr>
          </a:lstStyle>
          <a:p>
            <a:r>
              <a:rPr lang="ru-RU" dirty="0" smtClean="0"/>
              <a:t>Ответ </a:t>
            </a:r>
            <a:endParaRPr lang="ru-RU" dirty="0"/>
          </a:p>
        </p:txBody>
      </p:sp>
      <p:sp>
        <p:nvSpPr>
          <p:cNvPr id="3" name="Дата 2"/>
          <p:cNvSpPr>
            <a:spLocks noGrp="1"/>
          </p:cNvSpPr>
          <p:nvPr>
            <p:ph type="dt" sz="half" idx="10"/>
          </p:nvPr>
        </p:nvSpPr>
        <p:spPr/>
        <p:txBody>
          <a:bodyPr/>
          <a:lstStyle/>
          <a:p>
            <a:fld id="{B4C71EC6-210F-42DE-9C53-41977AD35B3D}" type="datetimeFigureOut">
              <a:rPr lang="ru-RU" smtClean="0"/>
              <a:t>23.07.2021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6" name="Управляющая кнопка: домой 5">
            <a:hlinkClick r:id="rId2" action="ppaction://hlinksldjump" highlightClick="1"/>
          </p:cNvPr>
          <p:cNvSpPr/>
          <p:nvPr userDrawn="1"/>
        </p:nvSpPr>
        <p:spPr>
          <a:xfrm>
            <a:off x="4139952" y="4653136"/>
            <a:ext cx="1224136" cy="1152128"/>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7434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t>23.07.2021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23.07.2021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t>23.07.2021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23.07.2021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23.07.2021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23.07.2021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23.07.2021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t>23.07.2021</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24.xml"/><Relationship Id="rId18" Type="http://schemas.openxmlformats.org/officeDocument/2006/relationships/slide" Target="slide34.xml"/><Relationship Id="rId26" Type="http://schemas.openxmlformats.org/officeDocument/2006/relationships/slide" Target="slide50.xml"/><Relationship Id="rId3" Type="http://schemas.openxmlformats.org/officeDocument/2006/relationships/slide" Target="slide4.xml"/><Relationship Id="rId21" Type="http://schemas.openxmlformats.org/officeDocument/2006/relationships/slide" Target="slide40.xml"/><Relationship Id="rId7" Type="http://schemas.openxmlformats.org/officeDocument/2006/relationships/slide" Target="slide12.xml"/><Relationship Id="rId12" Type="http://schemas.openxmlformats.org/officeDocument/2006/relationships/slide" Target="slide22.xml"/><Relationship Id="rId17" Type="http://schemas.openxmlformats.org/officeDocument/2006/relationships/slide" Target="slide32.xml"/><Relationship Id="rId25" Type="http://schemas.openxmlformats.org/officeDocument/2006/relationships/slide" Target="slide48.xml"/><Relationship Id="rId2" Type="http://schemas.openxmlformats.org/officeDocument/2006/relationships/image" Target="../media/image3.jpeg"/><Relationship Id="rId16" Type="http://schemas.openxmlformats.org/officeDocument/2006/relationships/slide" Target="slide30.xml"/><Relationship Id="rId20"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20.xml"/><Relationship Id="rId24" Type="http://schemas.openxmlformats.org/officeDocument/2006/relationships/slide" Target="slide46.xml"/><Relationship Id="rId5" Type="http://schemas.openxmlformats.org/officeDocument/2006/relationships/slide" Target="slide8.xml"/><Relationship Id="rId15" Type="http://schemas.openxmlformats.org/officeDocument/2006/relationships/slide" Target="slide28.xml"/><Relationship Id="rId23" Type="http://schemas.openxmlformats.org/officeDocument/2006/relationships/slide" Target="slide44.xml"/><Relationship Id="rId10" Type="http://schemas.openxmlformats.org/officeDocument/2006/relationships/slide" Target="slide18.xml"/><Relationship Id="rId19" Type="http://schemas.openxmlformats.org/officeDocument/2006/relationships/slide" Target="slide36.xml"/><Relationship Id="rId4" Type="http://schemas.openxmlformats.org/officeDocument/2006/relationships/slide" Target="slide6.xml"/><Relationship Id="rId9" Type="http://schemas.openxmlformats.org/officeDocument/2006/relationships/slide" Target="slide16.xml"/><Relationship Id="rId14" Type="http://schemas.openxmlformats.org/officeDocument/2006/relationships/slide" Target="slide26.xml"/><Relationship Id="rId22" Type="http://schemas.openxmlformats.org/officeDocument/2006/relationships/slide" Target="slide42.xml"/><Relationship Id="rId27" Type="http://schemas.openxmlformats.org/officeDocument/2006/relationships/slide" Target="slide5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1614645007_63-p-fon-leto-dlya-fotoshopa-71.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7821" y="0"/>
            <a:ext cx="9181821" cy="6859425"/>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755576" y="1196752"/>
            <a:ext cx="7560840" cy="3456384"/>
          </a:xfrm>
        </p:spPr>
        <p:txBody>
          <a:bodyPr>
            <a:normAutofit fontScale="92500" lnSpcReduction="20000"/>
          </a:bodyPr>
          <a:lstStyle/>
          <a:p>
            <a:pPr algn="ctr"/>
            <a:r>
              <a:rPr lang="ru-RU" sz="3600" b="1" i="1" dirty="0" smtClean="0">
                <a:solidFill>
                  <a:srgbClr val="7030A0"/>
                </a:solidFill>
                <a:latin typeface="Times New Roman" pitchFamily="18" charset="0"/>
                <a:cs typeface="Times New Roman" pitchFamily="18" charset="0"/>
              </a:rPr>
              <a:t>     </a:t>
            </a:r>
          </a:p>
          <a:p>
            <a:pPr algn="ctr"/>
            <a:r>
              <a:rPr lang="ru-RU" sz="3600" b="1" i="1" smtClean="0">
                <a:solidFill>
                  <a:srgbClr val="7030A0"/>
                </a:solidFill>
                <a:latin typeface="Times New Roman" pitchFamily="18" charset="0"/>
                <a:cs typeface="Times New Roman" pitchFamily="18" charset="0"/>
              </a:rPr>
              <a:t>Экологическая </a:t>
            </a:r>
            <a:r>
              <a:rPr lang="ru-RU" sz="3600" b="1" i="1" dirty="0">
                <a:solidFill>
                  <a:srgbClr val="7030A0"/>
                </a:solidFill>
                <a:latin typeface="Times New Roman" pitchFamily="18" charset="0"/>
                <a:cs typeface="Times New Roman" pitchFamily="18" charset="0"/>
              </a:rPr>
              <a:t>и</a:t>
            </a:r>
            <a:r>
              <a:rPr lang="ru-RU" sz="3600" b="1" i="1" smtClean="0">
                <a:solidFill>
                  <a:srgbClr val="7030A0"/>
                </a:solidFill>
                <a:latin typeface="Times New Roman" pitchFamily="18" charset="0"/>
                <a:cs typeface="Times New Roman" pitchFamily="18" charset="0"/>
              </a:rPr>
              <a:t>нтерактивная </a:t>
            </a:r>
            <a:r>
              <a:rPr lang="ru-RU" sz="3600" b="1" i="1" dirty="0" smtClean="0">
                <a:solidFill>
                  <a:srgbClr val="7030A0"/>
                </a:solidFill>
                <a:latin typeface="Times New Roman" pitchFamily="18" charset="0"/>
                <a:cs typeface="Times New Roman" pitchFamily="18" charset="0"/>
              </a:rPr>
              <a:t>игра</a:t>
            </a:r>
          </a:p>
          <a:p>
            <a:pPr algn="ctr"/>
            <a:endParaRPr lang="ru-RU" sz="3600" b="1" i="1" dirty="0" smtClean="0">
              <a:solidFill>
                <a:srgbClr val="7030A0"/>
              </a:solidFill>
              <a:latin typeface="Times New Roman" pitchFamily="18" charset="0"/>
              <a:cs typeface="Times New Roman" pitchFamily="18" charset="0"/>
            </a:endParaRPr>
          </a:p>
          <a:p>
            <a:pPr algn="ctr"/>
            <a:r>
              <a:rPr lang="ru-RU" sz="5900"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«По страницам</a:t>
            </a:r>
          </a:p>
          <a:p>
            <a:pPr algn="ctr"/>
            <a:r>
              <a:rPr lang="ru-RU" sz="5900" b="1" i="1" dirty="0" smtClean="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Красной книги»</a:t>
            </a:r>
          </a:p>
        </p:txBody>
      </p:sp>
      <p:sp>
        <p:nvSpPr>
          <p:cNvPr id="2" name="Заголовок 1"/>
          <p:cNvSpPr>
            <a:spLocks noGrp="1"/>
          </p:cNvSpPr>
          <p:nvPr>
            <p:ph type="ctrTitle"/>
          </p:nvPr>
        </p:nvSpPr>
        <p:spPr>
          <a:xfrm>
            <a:off x="683568" y="260649"/>
            <a:ext cx="7772400" cy="936103"/>
          </a:xfrm>
        </p:spPr>
        <p:txBody>
          <a:bodyPr/>
          <a:lstStyle/>
          <a:p>
            <a:pPr marL="182880" indent="0" algn="ctr">
              <a:buNone/>
            </a:pPr>
            <a:r>
              <a:rPr lang="ru-RU" sz="1400" dirty="0" err="1">
                <a:solidFill>
                  <a:schemeClr val="tx1"/>
                </a:solidFill>
                <a:effectLst/>
                <a:latin typeface="Times New Roman" pitchFamily="18" charset="0"/>
                <a:cs typeface="Times New Roman" pitchFamily="18" charset="0"/>
              </a:rPr>
              <a:t>Шингак-Кульская</a:t>
            </a:r>
            <a:r>
              <a:rPr lang="ru-RU" sz="1400" dirty="0">
                <a:solidFill>
                  <a:schemeClr val="tx1"/>
                </a:solidFill>
                <a:effectLst/>
                <a:latin typeface="Times New Roman" pitchFamily="18" charset="0"/>
                <a:cs typeface="Times New Roman" pitchFamily="18" charset="0"/>
              </a:rPr>
              <a:t> сельская модельная библиотека</a:t>
            </a:r>
            <a:br>
              <a:rPr lang="ru-RU" sz="1400" dirty="0">
                <a:solidFill>
                  <a:schemeClr val="tx1"/>
                </a:solidFill>
                <a:effectLst/>
                <a:latin typeface="Times New Roman" pitchFamily="18" charset="0"/>
                <a:cs typeface="Times New Roman" pitchFamily="18" charset="0"/>
              </a:rPr>
            </a:br>
            <a:r>
              <a:rPr lang="ru-RU" sz="1400" dirty="0">
                <a:solidFill>
                  <a:schemeClr val="tx1"/>
                </a:solidFill>
                <a:effectLst/>
                <a:latin typeface="Times New Roman" pitchFamily="18" charset="0"/>
                <a:cs typeface="Times New Roman" pitchFamily="18" charset="0"/>
              </a:rPr>
              <a:t>по экологическому воспитанию детей и подростков </a:t>
            </a:r>
            <a:br>
              <a:rPr lang="ru-RU" sz="1400" dirty="0">
                <a:solidFill>
                  <a:schemeClr val="tx1"/>
                </a:solidFill>
                <a:effectLst/>
                <a:latin typeface="Times New Roman" pitchFamily="18" charset="0"/>
                <a:cs typeface="Times New Roman" pitchFamily="18" charset="0"/>
              </a:rPr>
            </a:br>
            <a:r>
              <a:rPr lang="ru-RU" sz="1400" dirty="0">
                <a:solidFill>
                  <a:schemeClr val="tx1"/>
                </a:solidFill>
                <a:effectLst/>
                <a:latin typeface="Times New Roman" pitchFamily="18" charset="0"/>
                <a:cs typeface="Times New Roman" pitchFamily="18" charset="0"/>
              </a:rPr>
              <a:t>«Дети. Экология. Будущее.»</a:t>
            </a:r>
            <a:endParaRPr lang="ru-RU" dirty="0">
              <a:solidFill>
                <a:schemeClr val="tx1"/>
              </a:solidFill>
              <a:effectLst/>
            </a:endParaRPr>
          </a:p>
        </p:txBody>
      </p:sp>
      <p:sp>
        <p:nvSpPr>
          <p:cNvPr id="4" name="Прямоугольник 3"/>
          <p:cNvSpPr/>
          <p:nvPr/>
        </p:nvSpPr>
        <p:spPr>
          <a:xfrm>
            <a:off x="169042" y="6237312"/>
            <a:ext cx="3174972" cy="523220"/>
          </a:xfrm>
          <a:prstGeom prst="rect">
            <a:avLst/>
          </a:prstGeom>
        </p:spPr>
        <p:txBody>
          <a:bodyPr wrap="none">
            <a:spAutoFit/>
          </a:bodyPr>
          <a:lstStyle/>
          <a:p>
            <a:r>
              <a:rPr lang="ru-RU" sz="1400" dirty="0" smtClean="0">
                <a:solidFill>
                  <a:schemeClr val="bg1"/>
                </a:solidFill>
                <a:latin typeface="Times New Roman" pitchFamily="18" charset="0"/>
                <a:cs typeface="Times New Roman" pitchFamily="18" charset="0"/>
              </a:rPr>
              <a:t>Автор:</a:t>
            </a:r>
          </a:p>
          <a:p>
            <a:r>
              <a:rPr lang="ru-RU" sz="1400" dirty="0" smtClean="0">
                <a:solidFill>
                  <a:schemeClr val="bg1"/>
                </a:solidFill>
                <a:latin typeface="Times New Roman" pitchFamily="18" charset="0"/>
                <a:cs typeface="Times New Roman" pitchFamily="18" charset="0"/>
              </a:rPr>
              <a:t>Заведующий библиотекой Нагаева </a:t>
            </a:r>
            <a:r>
              <a:rPr lang="ru-RU" sz="1400" dirty="0">
                <a:solidFill>
                  <a:schemeClr val="bg1"/>
                </a:solidFill>
                <a:latin typeface="Times New Roman" pitchFamily="18" charset="0"/>
                <a:cs typeface="Times New Roman" pitchFamily="18" charset="0"/>
              </a:rPr>
              <a:t>Л.З.</a:t>
            </a:r>
          </a:p>
        </p:txBody>
      </p:sp>
    </p:spTree>
    <p:extLst>
      <p:ext uri="{BB962C8B-B14F-4D97-AF65-F5344CB8AC3E}">
        <p14:creationId xmlns:p14="http://schemas.microsoft.com/office/powerpoint/2010/main" val="35622146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72209" y="895264"/>
            <a:ext cx="8229600" cy="2677751"/>
          </a:xfrm>
        </p:spPr>
        <p:txBody>
          <a:bodyPr>
            <a:noAutofit/>
          </a:bodyPr>
          <a:lstStyle/>
          <a:p>
            <a:pPr marL="0" indent="0" algn="ctr">
              <a:buNone/>
            </a:pPr>
            <a:r>
              <a:rPr lang="ru-RU" sz="2400" b="0" dirty="0">
                <a:solidFill>
                  <a:schemeClr val="tx1"/>
                </a:solidFill>
                <a:effectLst/>
              </a:rPr>
              <a:t/>
            </a:r>
            <a:br>
              <a:rPr lang="ru-RU" sz="2400" b="0" dirty="0">
                <a:solidFill>
                  <a:schemeClr val="tx1"/>
                </a:solidFill>
                <a:effectLst/>
              </a:rPr>
            </a:br>
            <a:endParaRPr lang="ru-RU" sz="2400" b="0" dirty="0">
              <a:solidFill>
                <a:schemeClr val="tx1"/>
              </a:solidFill>
              <a:effectLst/>
            </a:endParaRPr>
          </a:p>
        </p:txBody>
      </p:sp>
      <p:sp>
        <p:nvSpPr>
          <p:cNvPr id="2" name="Прямоугольник 1"/>
          <p:cNvSpPr/>
          <p:nvPr/>
        </p:nvSpPr>
        <p:spPr>
          <a:xfrm>
            <a:off x="899592" y="1052736"/>
            <a:ext cx="7416824" cy="2308324"/>
          </a:xfrm>
          <a:prstGeom prst="rect">
            <a:avLst/>
          </a:prstGeom>
        </p:spPr>
        <p:txBody>
          <a:bodyPr wrap="square">
            <a:spAutoFit/>
          </a:bodyPr>
          <a:lstStyle/>
          <a:p>
            <a:pPr algn="just"/>
            <a:r>
              <a:rPr lang="ru-RU" sz="2400" dirty="0" smtClean="0"/>
              <a:t>     </a:t>
            </a:r>
            <a:r>
              <a:rPr lang="ru-RU" sz="2400" dirty="0" smtClean="0">
                <a:solidFill>
                  <a:schemeClr val="accent1">
                    <a:lumMod val="75000"/>
                  </a:schemeClr>
                </a:solidFill>
              </a:rPr>
              <a:t>Как </a:t>
            </a:r>
            <a:r>
              <a:rPr lang="ru-RU" sz="2400" dirty="0">
                <a:solidFill>
                  <a:schemeClr val="accent1">
                    <a:lumMod val="75000"/>
                  </a:schemeClr>
                </a:solidFill>
              </a:rPr>
              <a:t>называется охраняемая природная территория (акватория), на которой сохраняется в естественном  состоянии весь природный комплекс — типичные или редкие для данной зоны ландшафты, редкие и ценные виды животных и растений и </a:t>
            </a:r>
            <a:r>
              <a:rPr lang="ru-RU" sz="2400" dirty="0" smtClean="0">
                <a:solidFill>
                  <a:schemeClr val="accent1">
                    <a:lumMod val="75000"/>
                  </a:schemeClr>
                </a:solidFill>
              </a:rPr>
              <a:t>прочее?</a:t>
            </a:r>
            <a:endParaRPr lang="ru-RU" sz="2400" dirty="0">
              <a:solidFill>
                <a:schemeClr val="accent1">
                  <a:lumMod val="75000"/>
                </a:schemeClr>
              </a:solidFill>
            </a:endParaRPr>
          </a:p>
        </p:txBody>
      </p:sp>
    </p:spTree>
    <p:extLst>
      <p:ext uri="{BB962C8B-B14F-4D97-AF65-F5344CB8AC3E}">
        <p14:creationId xmlns:p14="http://schemas.microsoft.com/office/powerpoint/2010/main" val="258121725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260648"/>
            <a:ext cx="8229600" cy="1143000"/>
          </a:xfrm>
        </p:spPr>
        <p:txBody>
          <a:bodyPr>
            <a:normAutofit fontScale="90000"/>
          </a:bodyPr>
          <a:lstStyle/>
          <a:p>
            <a:pPr marL="0" indent="0" algn="ctr">
              <a:buNone/>
            </a:pPr>
            <a:r>
              <a:rPr lang="ru-RU" dirty="0">
                <a:solidFill>
                  <a:schemeClr val="accent1">
                    <a:lumMod val="75000"/>
                  </a:schemeClr>
                </a:solidFill>
                <a:effectLst/>
              </a:rPr>
              <a:t>Заповедник </a:t>
            </a:r>
            <a:r>
              <a:rPr lang="ru-RU" dirty="0"/>
              <a:t/>
            </a:r>
            <a:br>
              <a:rPr lang="ru-RU" dirty="0"/>
            </a:b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260135"/>
            <a:ext cx="3357339" cy="306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34431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3250" y="1196752"/>
            <a:ext cx="8229600" cy="1143000"/>
          </a:xfrm>
        </p:spPr>
        <p:txBody>
          <a:bodyPr>
            <a:noAutofit/>
          </a:bodyPr>
          <a:lstStyle/>
          <a:p>
            <a:pPr marL="0" indent="0" algn="just">
              <a:buNone/>
            </a:pPr>
            <a:r>
              <a:rPr lang="ru-RU" sz="2400" b="0" dirty="0" smtClean="0">
                <a:solidFill>
                  <a:schemeClr val="tx1"/>
                </a:solidFill>
                <a:effectLst/>
              </a:rPr>
              <a:t>    </a:t>
            </a:r>
            <a:r>
              <a:rPr lang="ru-RU" sz="2400" b="0" dirty="0">
                <a:solidFill>
                  <a:schemeClr val="accent1">
                    <a:lumMod val="75000"/>
                  </a:schemeClr>
                </a:solidFill>
                <a:effectLst/>
              </a:rPr>
              <a:t>Какая особо охраняемая территория находится близ нашего населенного пункта с. </a:t>
            </a:r>
            <a:r>
              <a:rPr lang="ru-RU" sz="2400" b="0" dirty="0" err="1">
                <a:solidFill>
                  <a:schemeClr val="accent1">
                    <a:lumMod val="75000"/>
                  </a:schemeClr>
                </a:solidFill>
                <a:effectLst/>
              </a:rPr>
              <a:t>Шингак</a:t>
            </a:r>
            <a:r>
              <a:rPr lang="ru-RU" sz="2400" b="0" dirty="0">
                <a:solidFill>
                  <a:schemeClr val="accent1">
                    <a:lumMod val="75000"/>
                  </a:schemeClr>
                </a:solidFill>
                <a:effectLst/>
              </a:rPr>
              <a:t>-Куль? </a:t>
            </a:r>
          </a:p>
        </p:txBody>
      </p:sp>
    </p:spTree>
    <p:extLst>
      <p:ext uri="{BB962C8B-B14F-4D97-AF65-F5344CB8AC3E}">
        <p14:creationId xmlns:p14="http://schemas.microsoft.com/office/powerpoint/2010/main" val="152269317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1412776"/>
            <a:ext cx="8229600" cy="1143000"/>
          </a:xfrm>
        </p:spPr>
        <p:txBody>
          <a:bodyPr>
            <a:normAutofit fontScale="90000"/>
          </a:bodyPr>
          <a:lstStyle/>
          <a:p>
            <a:pPr marL="0" indent="0" algn="ctr">
              <a:buNone/>
            </a:pPr>
            <a:r>
              <a:rPr lang="ru-RU" dirty="0">
                <a:solidFill>
                  <a:schemeClr val="accent1">
                    <a:lumMod val="75000"/>
                  </a:schemeClr>
                </a:solidFill>
                <a:effectLst/>
              </a:rPr>
              <a:t>Государственный природный зоологический заказник регионального </a:t>
            </a:r>
            <a:r>
              <a:rPr lang="ru-RU" dirty="0" smtClean="0">
                <a:solidFill>
                  <a:schemeClr val="accent1">
                    <a:lumMod val="75000"/>
                  </a:schemeClr>
                </a:solidFill>
                <a:effectLst/>
              </a:rPr>
              <a:t>значения</a:t>
            </a:r>
            <a:br>
              <a:rPr lang="ru-RU" dirty="0" smtClean="0">
                <a:solidFill>
                  <a:schemeClr val="accent1">
                    <a:lumMod val="75000"/>
                  </a:schemeClr>
                </a:solidFill>
                <a:effectLst/>
              </a:rPr>
            </a:br>
            <a:r>
              <a:rPr lang="ru-RU" dirty="0" smtClean="0">
                <a:solidFill>
                  <a:schemeClr val="accent1">
                    <a:lumMod val="75000"/>
                  </a:schemeClr>
                </a:solidFill>
                <a:effectLst/>
              </a:rPr>
              <a:t> </a:t>
            </a:r>
            <a:r>
              <a:rPr lang="ru-RU" dirty="0">
                <a:solidFill>
                  <a:schemeClr val="accent1">
                    <a:lumMod val="75000"/>
                  </a:schemeClr>
                </a:solidFill>
                <a:effectLst/>
              </a:rPr>
              <a:t>«</a:t>
            </a:r>
            <a:r>
              <a:rPr lang="ru-RU" dirty="0" err="1">
                <a:solidFill>
                  <a:schemeClr val="accent1">
                    <a:lumMod val="75000"/>
                  </a:schemeClr>
                </a:solidFill>
                <a:effectLst/>
              </a:rPr>
              <a:t>Шингак</a:t>
            </a:r>
            <a:r>
              <a:rPr lang="ru-RU" dirty="0">
                <a:solidFill>
                  <a:schemeClr val="accent1">
                    <a:lumMod val="75000"/>
                  </a:schemeClr>
                </a:solidFill>
                <a:effectLst/>
              </a:rPr>
              <a:t>-Куль»</a:t>
            </a:r>
          </a:p>
        </p:txBody>
      </p:sp>
    </p:spTree>
    <p:extLst>
      <p:ext uri="{BB962C8B-B14F-4D97-AF65-F5344CB8AC3E}">
        <p14:creationId xmlns:p14="http://schemas.microsoft.com/office/powerpoint/2010/main" val="167505838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1196752"/>
            <a:ext cx="8229600" cy="1143000"/>
          </a:xfrm>
        </p:spPr>
        <p:txBody>
          <a:bodyPr>
            <a:normAutofit fontScale="90000"/>
          </a:bodyPr>
          <a:lstStyle/>
          <a:p>
            <a:pPr marL="0" indent="0" algn="ctr">
              <a:buNone/>
            </a:pPr>
            <a:r>
              <a:rPr lang="ru-RU" sz="2800" dirty="0">
                <a:solidFill>
                  <a:schemeClr val="accent1">
                    <a:lumMod val="75000"/>
                  </a:schemeClr>
                </a:solidFill>
                <a:effectLst/>
              </a:rPr>
              <a:t>Млекопитающее семейства  оленей,  отряда  парнокопытных. Длина тела до 240 см, высота  в холке до 155 см, масса до 300 кг, самки мельче. Окраска летом рыжевато-коричневая, зимой — сероватая или бурая, верхняя губа, живот, ноги и </a:t>
            </a:r>
            <a:r>
              <a:rPr lang="ru-RU" sz="2800" dirty="0" err="1">
                <a:solidFill>
                  <a:schemeClr val="accent1">
                    <a:lumMod val="75000"/>
                  </a:schemeClr>
                </a:solidFill>
                <a:effectLst/>
              </a:rPr>
              <a:t>околохвостовое</a:t>
            </a:r>
            <a:r>
              <a:rPr lang="ru-RU" sz="2800" dirty="0">
                <a:solidFill>
                  <a:schemeClr val="accent1">
                    <a:lumMod val="75000"/>
                  </a:schemeClr>
                </a:solidFill>
                <a:effectLst/>
              </a:rPr>
              <a:t> «зеркало» белые. Голова большая, вытянутая, более светлая, у самцов с ветвистыми (до 9 отростков) рогами.</a:t>
            </a:r>
          </a:p>
        </p:txBody>
      </p:sp>
    </p:spTree>
    <p:extLst>
      <p:ext uri="{BB962C8B-B14F-4D97-AF65-F5344CB8AC3E}">
        <p14:creationId xmlns:p14="http://schemas.microsoft.com/office/powerpoint/2010/main" val="366906063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143250" y="404664"/>
            <a:ext cx="3693096" cy="1143000"/>
          </a:xfrm>
        </p:spPr>
        <p:txBody>
          <a:bodyPr>
            <a:normAutofit/>
          </a:bodyPr>
          <a:lstStyle/>
          <a:p>
            <a:pPr marL="0" indent="0" algn="ctr">
              <a:buNone/>
            </a:pPr>
            <a:r>
              <a:rPr lang="ru-RU" dirty="0">
                <a:solidFill>
                  <a:schemeClr val="accent1">
                    <a:lumMod val="75000"/>
                  </a:schemeClr>
                </a:solidFill>
                <a:effectLst/>
              </a:rPr>
              <a:t> марал</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435709"/>
            <a:ext cx="4536504" cy="3017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2090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83568" y="476672"/>
            <a:ext cx="7941568" cy="1143000"/>
          </a:xfrm>
        </p:spPr>
        <p:txBody>
          <a:bodyPr>
            <a:noAutofit/>
          </a:bodyPr>
          <a:lstStyle/>
          <a:p>
            <a:pPr marL="0" indent="0" algn="just">
              <a:buNone/>
            </a:pPr>
            <a:r>
              <a:rPr lang="ru-RU" sz="2400" dirty="0" smtClean="0">
                <a:solidFill>
                  <a:schemeClr val="accent1">
                    <a:lumMod val="75000"/>
                  </a:schemeClr>
                </a:solidFill>
                <a:effectLst/>
              </a:rPr>
              <a:t>           Род </a:t>
            </a:r>
            <a:r>
              <a:rPr lang="ru-RU" sz="2400" dirty="0">
                <a:solidFill>
                  <a:schemeClr val="accent1">
                    <a:lumMod val="75000"/>
                  </a:schemeClr>
                </a:solidFill>
                <a:effectLst/>
              </a:rPr>
              <a:t>животных класса млекопитающие, семейства кошачьи, подсемейства малые кошки, отряда хищные. Отличительные черты – будто бы обрубленный короткий хвост с черным концом (рыжая - с белым), темные кисточки волос на ушах треугольной формы, длинная шерсть вокруг морды и пушистый пятнистый мех. У животного хоть и короткая, но широкая голова, с крупными носовыми костями. Это кошка с большими овальными глазами песочного цвета, зрачки круглые. На стоячих, заостренных ушах заметны черные кисточки шерсти, длина которых достигает 4 см.</a:t>
            </a:r>
          </a:p>
        </p:txBody>
      </p:sp>
    </p:spTree>
    <p:extLst>
      <p:ext uri="{BB962C8B-B14F-4D97-AF65-F5344CB8AC3E}">
        <p14:creationId xmlns:p14="http://schemas.microsoft.com/office/powerpoint/2010/main" val="17499417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44008" y="2348880"/>
            <a:ext cx="2036912" cy="1143000"/>
          </a:xfrm>
        </p:spPr>
        <p:txBody>
          <a:bodyPr>
            <a:normAutofit/>
          </a:bodyPr>
          <a:lstStyle/>
          <a:p>
            <a:pPr marL="0" indent="0" algn="ctr">
              <a:buNone/>
            </a:pPr>
            <a:r>
              <a:rPr lang="ru-RU" sz="5400" dirty="0">
                <a:solidFill>
                  <a:schemeClr val="accent1">
                    <a:lumMod val="75000"/>
                  </a:schemeClr>
                </a:solidFill>
                <a:effectLst/>
              </a:rPr>
              <a:t>Рысь</a:t>
            </a:r>
            <a:r>
              <a:rPr lang="ru-RU" sz="5400" dirty="0">
                <a:solidFill>
                  <a:schemeClr val="tx1"/>
                </a:solidFill>
                <a:effectLst/>
              </a:rPr>
              <a:t>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2939628" cy="429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023444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548680"/>
            <a:ext cx="8229600" cy="1143000"/>
          </a:xfrm>
        </p:spPr>
        <p:txBody>
          <a:bodyPr>
            <a:noAutofit/>
          </a:bodyPr>
          <a:lstStyle/>
          <a:p>
            <a:pPr marL="0" indent="0" algn="just">
              <a:buNone/>
            </a:pPr>
            <a:r>
              <a:rPr lang="ru-RU" sz="2000" dirty="0" smtClean="0">
                <a:solidFill>
                  <a:schemeClr val="accent1">
                    <a:lumMod val="75000"/>
                  </a:schemeClr>
                </a:solidFill>
                <a:effectLst/>
              </a:rPr>
              <a:t>        Исключительно </a:t>
            </a:r>
            <a:r>
              <a:rPr lang="ru-RU" sz="2000" dirty="0">
                <a:solidFill>
                  <a:schemeClr val="accent1">
                    <a:lumMod val="75000"/>
                  </a:schemeClr>
                </a:solidFill>
                <a:effectLst/>
              </a:rPr>
              <a:t>лесное животное, проводящее практически всю свою жизнь в кронах и дуплах высоких деревьев, предпочитая лиственные и реже смешанные леса. Внешне она похожа на небольшую белку с короткими ушами и большими выразительными глазами. Однако увидеть ее очень сложно ввиду малочисленности, а также из-за сумеречно-ночного образа жизни. Длина тела составляет 12–22,8 см, хвоста — 11–13 см, масса достигает 170 г. Когда она бежит по стволу или ветке дерева, довольно легко спутать с белкой или соней. Однако в момент, когда она бросается с кроны одного дерева на ствол другого, расправив кожистые складки, проходящие между передними и задними лапами, силуэт хорошо узнаваем.</a:t>
            </a:r>
            <a:br>
              <a:rPr lang="ru-RU" sz="2000" dirty="0">
                <a:solidFill>
                  <a:schemeClr val="accent1">
                    <a:lumMod val="75000"/>
                  </a:schemeClr>
                </a:solidFill>
                <a:effectLst/>
              </a:rPr>
            </a:br>
            <a:r>
              <a:rPr lang="ru-RU" sz="2000" dirty="0">
                <a:solidFill>
                  <a:schemeClr val="accent1">
                    <a:lumMod val="75000"/>
                  </a:schemeClr>
                </a:solidFill>
                <a:effectLst/>
              </a:rPr>
              <a:t>Основные враги— куница, дневные и ночные хищные птицы.</a:t>
            </a:r>
            <a:r>
              <a:rPr lang="ru-RU" sz="2000" dirty="0">
                <a:solidFill>
                  <a:schemeClr val="tx1"/>
                </a:solidFill>
                <a:effectLst/>
              </a:rPr>
              <a:t/>
            </a:r>
            <a:br>
              <a:rPr lang="ru-RU" sz="2000" dirty="0">
                <a:solidFill>
                  <a:schemeClr val="tx1"/>
                </a:solidFill>
                <a:effectLst/>
              </a:rPr>
            </a:br>
            <a:endParaRPr lang="ru-RU" sz="2000" dirty="0">
              <a:solidFill>
                <a:schemeClr val="tx1"/>
              </a:solidFill>
              <a:effectLst/>
            </a:endParaRPr>
          </a:p>
        </p:txBody>
      </p:sp>
    </p:spTree>
    <p:extLst>
      <p:ext uri="{BB962C8B-B14F-4D97-AF65-F5344CB8AC3E}">
        <p14:creationId xmlns:p14="http://schemas.microsoft.com/office/powerpoint/2010/main" val="102877671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63688" y="620688"/>
            <a:ext cx="5493296" cy="1143000"/>
          </a:xfrm>
        </p:spPr>
        <p:txBody>
          <a:bodyPr>
            <a:noAutofit/>
          </a:bodyPr>
          <a:lstStyle/>
          <a:p>
            <a:pPr marL="0" indent="0" algn="ctr">
              <a:buNone/>
            </a:pPr>
            <a:r>
              <a:rPr lang="ru-RU" sz="4000" dirty="0">
                <a:solidFill>
                  <a:schemeClr val="accent1">
                    <a:lumMod val="75000"/>
                  </a:schemeClr>
                </a:solidFill>
                <a:effectLst/>
              </a:rPr>
              <a:t>Обыкновенная летяга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556792"/>
            <a:ext cx="4094631"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750485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9532" y="260648"/>
            <a:ext cx="8424936" cy="5324535"/>
          </a:xfrm>
          <a:prstGeom prst="rect">
            <a:avLst/>
          </a:prstGeom>
        </p:spPr>
        <p:txBody>
          <a:bodyPr wrap="square">
            <a:spAutoFit/>
          </a:bodyPr>
          <a:lstStyle/>
          <a:p>
            <a:pPr algn="just"/>
            <a:r>
              <a:rPr lang="ru-RU" sz="2000" b="1" dirty="0" smtClean="0">
                <a:solidFill>
                  <a:srgbClr val="002060"/>
                </a:solidFill>
                <a:latin typeface="Times New Roman" pitchFamily="18" charset="0"/>
                <a:cs typeface="Times New Roman" pitchFamily="18" charset="0"/>
              </a:rPr>
              <a:t>      Планета Земля!</a:t>
            </a:r>
            <a:endParaRPr lang="ru-RU" sz="2000" b="1" dirty="0">
              <a:solidFill>
                <a:srgbClr val="002060"/>
              </a:solidFill>
              <a:latin typeface="Times New Roman" pitchFamily="18" charset="0"/>
              <a:cs typeface="Times New Roman" pitchFamily="18" charset="0"/>
            </a:endParaRPr>
          </a:p>
          <a:p>
            <a:pPr algn="just"/>
            <a:r>
              <a:rPr lang="ru-RU" sz="2000" b="1" dirty="0">
                <a:solidFill>
                  <a:srgbClr val="002060"/>
                </a:solidFill>
                <a:latin typeface="Times New Roman" pitchFamily="18" charset="0"/>
                <a:cs typeface="Times New Roman" pitchFamily="18" charset="0"/>
              </a:rPr>
              <a:t>Так </a:t>
            </a:r>
            <a:r>
              <a:rPr lang="ru-RU" sz="2000" b="1" dirty="0" smtClean="0">
                <a:solidFill>
                  <a:srgbClr val="002060"/>
                </a:solidFill>
                <a:latin typeface="Times New Roman" pitchFamily="18" charset="0"/>
                <a:cs typeface="Times New Roman" pitchFamily="18" charset="0"/>
              </a:rPr>
              <a:t>прекрасна это творение </a:t>
            </a:r>
            <a:r>
              <a:rPr lang="ru-RU" sz="2000" b="1" dirty="0">
                <a:solidFill>
                  <a:srgbClr val="002060"/>
                </a:solidFill>
                <a:latin typeface="Times New Roman" pitchFamily="18" charset="0"/>
                <a:cs typeface="Times New Roman" pitchFamily="18" charset="0"/>
              </a:rPr>
              <a:t>природы! </a:t>
            </a:r>
            <a:r>
              <a:rPr lang="ru-RU" sz="2000" b="1" dirty="0" smtClean="0">
                <a:solidFill>
                  <a:srgbClr val="002060"/>
                </a:solidFill>
                <a:latin typeface="Times New Roman" pitchFamily="18" charset="0"/>
                <a:cs typeface="Times New Roman" pitchFamily="18" charset="0"/>
              </a:rPr>
              <a:t>Ей бы </a:t>
            </a:r>
            <a:r>
              <a:rPr lang="ru-RU" sz="2000" b="1" dirty="0">
                <a:solidFill>
                  <a:srgbClr val="002060"/>
                </a:solidFill>
                <a:latin typeface="Times New Roman" pitchFamily="18" charset="0"/>
                <a:cs typeface="Times New Roman" pitchFamily="18" charset="0"/>
              </a:rPr>
              <a:t>только восхищаться, поражаясь, насколько щедра на выдумки природа, если бы не одно тягостное обстоятельство: </a:t>
            </a:r>
            <a:r>
              <a:rPr lang="ru-RU" sz="2000" b="1" dirty="0" smtClean="0">
                <a:solidFill>
                  <a:srgbClr val="002060"/>
                </a:solidFill>
                <a:latin typeface="Times New Roman" pitchFamily="18" charset="0"/>
                <a:cs typeface="Times New Roman" pitchFamily="18" charset="0"/>
              </a:rPr>
              <a:t>многим животным, растениям, птицам угрожает </a:t>
            </a:r>
            <a:r>
              <a:rPr lang="ru-RU" sz="2000" b="1" dirty="0">
                <a:solidFill>
                  <a:srgbClr val="002060"/>
                </a:solidFill>
                <a:latin typeface="Times New Roman" pitchFamily="18" charset="0"/>
                <a:cs typeface="Times New Roman" pitchFamily="18" charset="0"/>
              </a:rPr>
              <a:t>исчезновение с лица земли.</a:t>
            </a:r>
          </a:p>
          <a:p>
            <a:pPr algn="just"/>
            <a:r>
              <a:rPr lang="ru-RU" sz="2000" b="1" dirty="0">
                <a:solidFill>
                  <a:srgbClr val="002060"/>
                </a:solidFill>
                <a:latin typeface="Times New Roman" pitchFamily="18" charset="0"/>
                <a:cs typeface="Times New Roman" pitchFamily="18" charset="0"/>
              </a:rPr>
              <a:t>На нашей планете есть множество различных животных, грибов, растений, птиц. При этом, некоторые из них представлены в избытке и их можно встретить повсюду. Но часть из них встречается довольно редко, вплоть до нескольких десятков представителей.</a:t>
            </a:r>
          </a:p>
          <a:p>
            <a:pPr algn="just"/>
            <a:r>
              <a:rPr lang="ru-RU" sz="2000" b="1" dirty="0">
                <a:solidFill>
                  <a:srgbClr val="002060"/>
                </a:solidFill>
                <a:latin typeface="Times New Roman" pitchFamily="18" charset="0"/>
                <a:cs typeface="Times New Roman" pitchFamily="18" charset="0"/>
              </a:rPr>
              <a:t>Чтобы сохранить оставшиеся семейства и виды этих существ и растений существует специальный документ - Красная книга.</a:t>
            </a:r>
          </a:p>
          <a:p>
            <a:pPr algn="just"/>
            <a:r>
              <a:rPr lang="ru-RU" sz="2000" b="1" dirty="0">
                <a:solidFill>
                  <a:srgbClr val="002060"/>
                </a:solidFill>
                <a:latin typeface="Times New Roman" pitchFamily="18" charset="0"/>
                <a:cs typeface="Times New Roman" pitchFamily="18" charset="0"/>
              </a:rPr>
              <a:t> В красную книгу внесены животные, растения и грибы, находящиеся под угрозой вымирания. Для каждого исчезающего вида разрабатывается перечень мероприятий по его сохранению.</a:t>
            </a:r>
          </a:p>
          <a:p>
            <a:pPr algn="just"/>
            <a:r>
              <a:rPr lang="ru-RU" sz="2000" b="1" dirty="0">
                <a:solidFill>
                  <a:srgbClr val="002060"/>
                </a:solidFill>
                <a:latin typeface="Times New Roman" pitchFamily="18" charset="0"/>
                <a:cs typeface="Times New Roman" pitchFamily="18" charset="0"/>
              </a:rPr>
              <a:t>Эта интерактивная игра разработана, чтобы в игровой форме познакомится с некоторыми из этих растений, животных, птиц занесенных в красную книгу Республики Башкортостан.</a:t>
            </a:r>
          </a:p>
        </p:txBody>
      </p:sp>
    </p:spTree>
    <p:extLst>
      <p:ext uri="{BB962C8B-B14F-4D97-AF65-F5344CB8AC3E}">
        <p14:creationId xmlns:p14="http://schemas.microsoft.com/office/powerpoint/2010/main" val="14682351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1052736"/>
            <a:ext cx="8229600" cy="1143000"/>
          </a:xfrm>
        </p:spPr>
        <p:txBody>
          <a:bodyPr>
            <a:normAutofit fontScale="90000"/>
          </a:bodyPr>
          <a:lstStyle/>
          <a:p>
            <a:pPr marL="0" indent="0" algn="just">
              <a:buNone/>
            </a:pPr>
            <a:r>
              <a:rPr lang="ru-RU" sz="2200" dirty="0" smtClean="0">
                <a:solidFill>
                  <a:schemeClr val="accent1">
                    <a:lumMod val="75000"/>
                  </a:schemeClr>
                </a:solidFill>
                <a:effectLst/>
              </a:rPr>
              <a:t>        Хищное </a:t>
            </a:r>
            <a:r>
              <a:rPr lang="ru-RU" sz="2200" dirty="0">
                <a:solidFill>
                  <a:schemeClr val="accent1">
                    <a:lumMod val="75000"/>
                  </a:schemeClr>
                </a:solidFill>
                <a:effectLst/>
              </a:rPr>
              <a:t>млекопитающее из семейства куньих; характеризуется плавательной перепонкой между пальцами лап, по берегам рек, питается рыбой, лягушками, раками. Долгое время являлась объектом промысла из-за ценного меха.</a:t>
            </a:r>
            <a:br>
              <a:rPr lang="ru-RU" sz="2200" dirty="0">
                <a:solidFill>
                  <a:schemeClr val="accent1">
                    <a:lumMod val="75000"/>
                  </a:schemeClr>
                </a:solidFill>
                <a:effectLst/>
              </a:rPr>
            </a:br>
            <a:r>
              <a:rPr lang="ru-RU" sz="2200" dirty="0">
                <a:solidFill>
                  <a:schemeClr val="accent1">
                    <a:lumMod val="75000"/>
                  </a:schemeClr>
                </a:solidFill>
                <a:effectLst/>
              </a:rPr>
              <a:t>Маленькое животное с гибким вытянутым телом, короткими конечностями, сравнительно коротким непушистым хвостом. Длина тела 28—43 см, вес 550—800 г, длина хвоста 12—19 см. Мех короткий, густой, плотный, с очень густой подпушью, которая не намокает даже при длительном пребывании в воде. Морда узкая, уплощенная сверху, уши маленькие, округлые, почти не выступают из меха, Окраска меха одноцветная, от рыжевато-бурой до темно-коричневой</a:t>
            </a:r>
            <a:r>
              <a:rPr lang="ru-RU" dirty="0">
                <a:solidFill>
                  <a:schemeClr val="accent1">
                    <a:lumMod val="75000"/>
                  </a:schemeClr>
                </a:solidFill>
                <a:effectLst/>
              </a:rPr>
              <a:t/>
            </a:r>
            <a:br>
              <a:rPr lang="ru-RU" dirty="0">
                <a:solidFill>
                  <a:schemeClr val="accent1">
                    <a:lumMod val="75000"/>
                  </a:schemeClr>
                </a:solidFill>
                <a:effectLst/>
              </a:rPr>
            </a:br>
            <a:endParaRPr lang="ru-RU" dirty="0">
              <a:solidFill>
                <a:schemeClr val="accent1">
                  <a:lumMod val="75000"/>
                </a:schemeClr>
              </a:solidFill>
              <a:effectLst/>
            </a:endParaRPr>
          </a:p>
        </p:txBody>
      </p:sp>
    </p:spTree>
    <p:extLst>
      <p:ext uri="{BB962C8B-B14F-4D97-AF65-F5344CB8AC3E}">
        <p14:creationId xmlns:p14="http://schemas.microsoft.com/office/powerpoint/2010/main" val="7796779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979712" y="692696"/>
            <a:ext cx="5380856" cy="1143000"/>
          </a:xfrm>
        </p:spPr>
        <p:txBody>
          <a:bodyPr>
            <a:normAutofit fontScale="90000"/>
          </a:bodyPr>
          <a:lstStyle/>
          <a:p>
            <a:pPr marL="0" indent="0" algn="ctr">
              <a:buNone/>
            </a:pPr>
            <a:r>
              <a:rPr lang="ru-RU" sz="5400" dirty="0">
                <a:solidFill>
                  <a:schemeClr val="tx1"/>
                </a:solidFill>
                <a:effectLst/>
              </a:rPr>
              <a:t> </a:t>
            </a:r>
            <a:r>
              <a:rPr lang="ru-RU" sz="4900" dirty="0">
                <a:solidFill>
                  <a:schemeClr val="accent1">
                    <a:lumMod val="75000"/>
                  </a:schemeClr>
                </a:solidFill>
                <a:effectLst/>
              </a:rPr>
              <a:t>Европейская норка</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772816"/>
            <a:ext cx="459255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875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548680"/>
            <a:ext cx="8640960" cy="1143000"/>
          </a:xfrm>
        </p:spPr>
        <p:txBody>
          <a:bodyPr>
            <a:normAutofit fontScale="90000"/>
          </a:bodyPr>
          <a:lstStyle/>
          <a:p>
            <a:pPr marL="0" indent="0" algn="l">
              <a:buNone/>
            </a:pPr>
            <a:r>
              <a:rPr lang="ru-RU" sz="1800" dirty="0" smtClean="0">
                <a:solidFill>
                  <a:schemeClr val="accent1">
                    <a:lumMod val="75000"/>
                  </a:schemeClr>
                </a:solidFill>
                <a:effectLst/>
              </a:rPr>
              <a:t>      Второе </a:t>
            </a:r>
            <a:r>
              <a:rPr lang="ru-RU" sz="1800" dirty="0">
                <a:solidFill>
                  <a:schemeClr val="accent1">
                    <a:lumMod val="75000"/>
                  </a:schemeClr>
                </a:solidFill>
                <a:effectLst/>
              </a:rPr>
              <a:t>название </a:t>
            </a:r>
            <a:r>
              <a:rPr lang="ru-RU" sz="1800" dirty="0" err="1">
                <a:solidFill>
                  <a:schemeClr val="accent1">
                    <a:lumMod val="75000"/>
                  </a:schemeClr>
                </a:solidFill>
                <a:effectLst/>
              </a:rPr>
              <a:t>хохуля</a:t>
            </a:r>
            <a:r>
              <a:rPr lang="ru-RU" sz="1800" dirty="0">
                <a:solidFill>
                  <a:schemeClr val="accent1">
                    <a:lumMod val="75000"/>
                  </a:schemeClr>
                </a:solidFill>
                <a:effectLst/>
              </a:rPr>
              <a:t> — странное, загадочное животное, находящееся на грани исчезновения. Это- реликтовое животное, входит в число видов, которых обошла эволюция на всём протяжении лет. Выглядит современный водоплавающий зверёк так же как его древние предки. Симпатии маленький зверь не вызывает особого внимания, однако выглядит вполне милым. Его внешность всегда вызывает смех или, по крайней мере, улыбку. Черты животного напоминают водяную крысу пополам с кротом: </a:t>
            </a:r>
            <a:br>
              <a:rPr lang="ru-RU" sz="1800" dirty="0">
                <a:solidFill>
                  <a:schemeClr val="accent1">
                    <a:lumMod val="75000"/>
                  </a:schemeClr>
                </a:solidFill>
                <a:effectLst/>
              </a:rPr>
            </a:br>
            <a:r>
              <a:rPr lang="ru-RU" sz="1800" dirty="0">
                <a:solidFill>
                  <a:schemeClr val="accent1">
                    <a:lumMod val="75000"/>
                  </a:schemeClr>
                </a:solidFill>
                <a:effectLst/>
              </a:rPr>
              <a:t>•	Вместо носа крохотный хоботок;</a:t>
            </a:r>
            <a:br>
              <a:rPr lang="ru-RU" sz="1800" dirty="0">
                <a:solidFill>
                  <a:schemeClr val="accent1">
                    <a:lumMod val="75000"/>
                  </a:schemeClr>
                </a:solidFill>
                <a:effectLst/>
              </a:rPr>
            </a:br>
            <a:r>
              <a:rPr lang="ru-RU" sz="1800" dirty="0">
                <a:solidFill>
                  <a:schemeClr val="accent1">
                    <a:lumMod val="75000"/>
                  </a:schemeClr>
                </a:solidFill>
                <a:effectLst/>
              </a:rPr>
              <a:t>•	Длинные </a:t>
            </a:r>
            <a:r>
              <a:rPr lang="ru-RU" sz="1800" dirty="0" err="1">
                <a:solidFill>
                  <a:schemeClr val="accent1">
                    <a:lumMod val="75000"/>
                  </a:schemeClr>
                </a:solidFill>
                <a:effectLst/>
              </a:rPr>
              <a:t>вибриссы</a:t>
            </a:r>
            <a:r>
              <a:rPr lang="ru-RU" sz="1800" dirty="0">
                <a:solidFill>
                  <a:schemeClr val="accent1">
                    <a:lumMod val="75000"/>
                  </a:schemeClr>
                </a:solidFill>
                <a:effectLst/>
              </a:rPr>
              <a:t> (усы);</a:t>
            </a:r>
            <a:br>
              <a:rPr lang="ru-RU" sz="1800" dirty="0">
                <a:solidFill>
                  <a:schemeClr val="accent1">
                    <a:lumMod val="75000"/>
                  </a:schemeClr>
                </a:solidFill>
                <a:effectLst/>
              </a:rPr>
            </a:br>
            <a:r>
              <a:rPr lang="ru-RU" sz="1800" dirty="0">
                <a:solidFill>
                  <a:schemeClr val="accent1">
                    <a:lumMod val="75000"/>
                  </a:schemeClr>
                </a:solidFill>
                <a:effectLst/>
              </a:rPr>
              <a:t>•	Массивный хвост, покрытый ороговевшими наслоениями. В самом толстом месте находятся мускусные железы;</a:t>
            </a:r>
            <a:br>
              <a:rPr lang="ru-RU" sz="1800" dirty="0">
                <a:solidFill>
                  <a:schemeClr val="accent1">
                    <a:lumMod val="75000"/>
                  </a:schemeClr>
                </a:solidFill>
                <a:effectLst/>
              </a:rPr>
            </a:br>
            <a:r>
              <a:rPr lang="ru-RU" sz="1800" dirty="0">
                <a:solidFill>
                  <a:schemeClr val="accent1">
                    <a:lumMod val="75000"/>
                  </a:schemeClr>
                </a:solidFill>
                <a:effectLst/>
              </a:rPr>
              <a:t>•	Передвигается млекопитающее на коротких лапах, задние конечности больше и шире чем передние;</a:t>
            </a:r>
            <a:br>
              <a:rPr lang="ru-RU" sz="1800" dirty="0">
                <a:solidFill>
                  <a:schemeClr val="accent1">
                    <a:lumMod val="75000"/>
                  </a:schemeClr>
                </a:solidFill>
                <a:effectLst/>
              </a:rPr>
            </a:br>
            <a:r>
              <a:rPr lang="ru-RU" sz="1800" dirty="0">
                <a:solidFill>
                  <a:schemeClr val="accent1">
                    <a:lumMod val="75000"/>
                  </a:schemeClr>
                </a:solidFill>
                <a:effectLst/>
              </a:rPr>
              <a:t>•	Межпальцевые пространства имеют перепонки, которые помогают плавать;</a:t>
            </a:r>
            <a:br>
              <a:rPr lang="ru-RU" sz="1800" dirty="0">
                <a:solidFill>
                  <a:schemeClr val="accent1">
                    <a:lumMod val="75000"/>
                  </a:schemeClr>
                </a:solidFill>
                <a:effectLst/>
              </a:rPr>
            </a:br>
            <a:r>
              <a:rPr lang="ru-RU" sz="1800" dirty="0">
                <a:solidFill>
                  <a:schemeClr val="accent1">
                    <a:lumMod val="75000"/>
                  </a:schemeClr>
                </a:solidFill>
                <a:effectLst/>
              </a:rPr>
              <a:t>•	Мех у зверька довольно густой, пушистый, хорошо обработан выделяющимся из желёз салом.</a:t>
            </a:r>
            <a:br>
              <a:rPr lang="ru-RU" sz="1800" dirty="0">
                <a:solidFill>
                  <a:schemeClr val="accent1">
                    <a:lumMod val="75000"/>
                  </a:schemeClr>
                </a:solidFill>
                <a:effectLst/>
              </a:rPr>
            </a:br>
            <a:r>
              <a:rPr lang="ru-RU" sz="1800" dirty="0">
                <a:solidFill>
                  <a:schemeClr val="accent1">
                    <a:lumMod val="75000"/>
                  </a:schemeClr>
                </a:solidFill>
                <a:effectLst/>
              </a:rPr>
              <a:t>Последняя особенность очень важна, так как млекопитающее плавает зимой.</a:t>
            </a:r>
            <a:r>
              <a:rPr lang="ru-RU" dirty="0">
                <a:solidFill>
                  <a:schemeClr val="tx1"/>
                </a:solidFill>
                <a:effectLst/>
              </a:rPr>
              <a:t/>
            </a:r>
            <a:br>
              <a:rPr lang="ru-RU" dirty="0">
                <a:solidFill>
                  <a:schemeClr val="tx1"/>
                </a:solidFill>
                <a:effectLst/>
              </a:rPr>
            </a:br>
            <a:endParaRPr lang="ru-RU" dirty="0">
              <a:solidFill>
                <a:schemeClr val="tx1"/>
              </a:solidFill>
              <a:effectLst/>
            </a:endParaRPr>
          </a:p>
        </p:txBody>
      </p:sp>
    </p:spTree>
    <p:extLst>
      <p:ext uri="{BB962C8B-B14F-4D97-AF65-F5344CB8AC3E}">
        <p14:creationId xmlns:p14="http://schemas.microsoft.com/office/powerpoint/2010/main" val="2184398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188640"/>
            <a:ext cx="8229600" cy="2952328"/>
          </a:xfrm>
        </p:spPr>
        <p:txBody>
          <a:bodyPr>
            <a:normAutofit/>
          </a:bodyPr>
          <a:lstStyle/>
          <a:p>
            <a:pPr marL="0" indent="0" algn="ctr">
              <a:buNone/>
            </a:pPr>
            <a:r>
              <a:rPr lang="ru-RU" sz="5400" dirty="0">
                <a:solidFill>
                  <a:schemeClr val="tx1"/>
                </a:solidFill>
                <a:effectLst/>
              </a:rPr>
              <a:t>Русская выхухоль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6202223" cy="28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580855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marL="0" indent="0" algn="ctr">
              <a:buNone/>
            </a:pPr>
            <a:r>
              <a:rPr lang="ru-RU" dirty="0"/>
              <a:t>	</a:t>
            </a:r>
            <a:endParaRPr lang="ru-RU" b="0" dirty="0">
              <a:solidFill>
                <a:schemeClr val="tx1"/>
              </a:solidFill>
              <a:effectLst/>
            </a:endParaRPr>
          </a:p>
        </p:txBody>
      </p:sp>
      <p:sp>
        <p:nvSpPr>
          <p:cNvPr id="2" name="Прямоугольник 1"/>
          <p:cNvSpPr/>
          <p:nvPr/>
        </p:nvSpPr>
        <p:spPr>
          <a:xfrm>
            <a:off x="467544" y="260648"/>
            <a:ext cx="8355235" cy="4524315"/>
          </a:xfrm>
          <a:prstGeom prst="rect">
            <a:avLst/>
          </a:prstGeom>
        </p:spPr>
        <p:txBody>
          <a:bodyPr wrap="square">
            <a:spAutoFit/>
          </a:bodyPr>
          <a:lstStyle/>
          <a:p>
            <a:r>
              <a:rPr lang="ru-RU" dirty="0" smtClean="0"/>
              <a:t>      </a:t>
            </a:r>
            <a:r>
              <a:rPr lang="ru-RU" dirty="0" smtClean="0">
                <a:solidFill>
                  <a:schemeClr val="accent1">
                    <a:lumMod val="75000"/>
                  </a:schemeClr>
                </a:solidFill>
              </a:rPr>
              <a:t>Представитель </a:t>
            </a:r>
            <a:r>
              <a:rPr lang="ru-RU" dirty="0">
                <a:solidFill>
                  <a:schemeClr val="accent1">
                    <a:lumMod val="75000"/>
                  </a:schemeClr>
                </a:solidFill>
              </a:rPr>
              <a:t>монотипов, не образующий подвидов. Данный вид причислен к редким гнездящимся перелетным и транзитно-мигрирующим. Предпочитает строить гнезда в тихих уголках мира. </a:t>
            </a:r>
          </a:p>
          <a:p>
            <a:r>
              <a:rPr lang="ru-RU" dirty="0" smtClean="0">
                <a:solidFill>
                  <a:schemeClr val="accent1">
                    <a:lumMod val="75000"/>
                  </a:schemeClr>
                </a:solidFill>
              </a:rPr>
              <a:t>       Внешние </a:t>
            </a:r>
            <a:r>
              <a:rPr lang="ru-RU" dirty="0">
                <a:solidFill>
                  <a:schemeClr val="accent1">
                    <a:lumMod val="75000"/>
                  </a:schemeClr>
                </a:solidFill>
              </a:rPr>
              <a:t>характеристики, практически, полностью сходны с внешним видом обычных </a:t>
            </a:r>
            <a:r>
              <a:rPr lang="ru-RU" dirty="0" err="1">
                <a:solidFill>
                  <a:schemeClr val="accent1">
                    <a:lumMod val="75000"/>
                  </a:schemeClr>
                </a:solidFill>
              </a:rPr>
              <a:t>собратов</a:t>
            </a:r>
            <a:r>
              <a:rPr lang="ru-RU" dirty="0">
                <a:solidFill>
                  <a:schemeClr val="accent1">
                    <a:lumMod val="75000"/>
                  </a:schemeClr>
                </a:solidFill>
              </a:rPr>
              <a:t>. кроме черного оперения. Черный оттенок преобладает на спине, крыльях, хвосте, голове, груди. В Белые оттенки окрашены брюшная часть и </a:t>
            </a:r>
            <a:r>
              <a:rPr lang="ru-RU" dirty="0" err="1">
                <a:solidFill>
                  <a:schemeClr val="accent1">
                    <a:lumMod val="75000"/>
                  </a:schemeClr>
                </a:solidFill>
              </a:rPr>
              <a:t>подхвосток</a:t>
            </a:r>
            <a:r>
              <a:rPr lang="ru-RU" dirty="0">
                <a:solidFill>
                  <a:schemeClr val="accent1">
                    <a:lumMod val="75000"/>
                  </a:schemeClr>
                </a:solidFill>
              </a:rPr>
              <a:t>. В то же время, у взрослых особей оперение приобретает зеленоватый, красноватый и металлический отлив.</a:t>
            </a:r>
          </a:p>
          <a:p>
            <a:r>
              <a:rPr lang="ru-RU" dirty="0">
                <a:solidFill>
                  <a:schemeClr val="accent1">
                    <a:lumMod val="75000"/>
                  </a:schemeClr>
                </a:solidFill>
              </a:rPr>
              <a:t>Вокруг глаз образуется пятно без оперения ярко-красного цвета. Клюв и ноги также имеют ярко-красный оттенок. Голова, шея и грудь молодых особей принимает бурые оттенки с бледными охристыми вершинами на перьях. Взрослые особи достигают 80-110 см. Самки весят от 2,7 до 3 кг, самцы же – от 2,8 до 3,2 кг. Ширина размаха крыльев может достигать 1,85 – 2,1 метра.</a:t>
            </a:r>
          </a:p>
          <a:p>
            <a:r>
              <a:rPr lang="ru-RU" dirty="0" smtClean="0">
                <a:solidFill>
                  <a:schemeClr val="accent1">
                    <a:lumMod val="75000"/>
                  </a:schemeClr>
                </a:solidFill>
              </a:rPr>
              <a:t>      Демонстрирует </a:t>
            </a:r>
            <a:r>
              <a:rPr lang="ru-RU" dirty="0">
                <a:solidFill>
                  <a:schemeClr val="accent1">
                    <a:lumMod val="75000"/>
                  </a:schemeClr>
                </a:solidFill>
              </a:rPr>
              <a:t>высокий голос. Издает звуки, похожие на «</a:t>
            </a:r>
            <a:r>
              <a:rPr lang="ru-RU" dirty="0" err="1">
                <a:solidFill>
                  <a:schemeClr val="accent1">
                    <a:lumMod val="75000"/>
                  </a:schemeClr>
                </a:solidFill>
              </a:rPr>
              <a:t>чи</a:t>
            </a:r>
            <a:r>
              <a:rPr lang="ru-RU" dirty="0">
                <a:solidFill>
                  <a:schemeClr val="accent1">
                    <a:lumMod val="75000"/>
                  </a:schemeClr>
                </a:solidFill>
              </a:rPr>
              <a:t>-ли». Редко может потрещать клювом, как и белый собрат.</a:t>
            </a:r>
          </a:p>
        </p:txBody>
      </p:sp>
    </p:spTree>
    <p:extLst>
      <p:ext uri="{BB962C8B-B14F-4D97-AF65-F5344CB8AC3E}">
        <p14:creationId xmlns:p14="http://schemas.microsoft.com/office/powerpoint/2010/main" val="2551000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332656"/>
            <a:ext cx="8229600" cy="1143000"/>
          </a:xfrm>
        </p:spPr>
        <p:txBody>
          <a:bodyPr>
            <a:normAutofit/>
          </a:bodyPr>
          <a:lstStyle/>
          <a:p>
            <a:pPr marL="0" indent="0" algn="ctr">
              <a:buNone/>
            </a:pPr>
            <a:r>
              <a:rPr lang="ru-RU" dirty="0">
                <a:solidFill>
                  <a:schemeClr val="accent1">
                    <a:lumMod val="75000"/>
                  </a:schemeClr>
                </a:solidFill>
                <a:effectLst/>
              </a:rPr>
              <a:t>Черный аист </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00808"/>
            <a:ext cx="4322732" cy="2890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885830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1196752"/>
            <a:ext cx="8229600" cy="1143000"/>
          </a:xfrm>
        </p:spPr>
        <p:txBody>
          <a:bodyPr>
            <a:normAutofit fontScale="90000"/>
          </a:bodyPr>
          <a:lstStyle/>
          <a:p>
            <a:pPr marL="0" indent="0" algn="ctr">
              <a:buNone/>
            </a:pPr>
            <a:r>
              <a:rPr lang="ru-RU" dirty="0">
                <a:effectLst/>
              </a:rPr>
              <a:t/>
            </a:r>
            <a:br>
              <a:rPr lang="ru-RU" dirty="0">
                <a:effectLst/>
              </a:rPr>
            </a:br>
            <a:endParaRPr lang="ru-RU" dirty="0"/>
          </a:p>
        </p:txBody>
      </p:sp>
      <p:sp>
        <p:nvSpPr>
          <p:cNvPr id="2" name="Прямоугольник 1"/>
          <p:cNvSpPr/>
          <p:nvPr/>
        </p:nvSpPr>
        <p:spPr>
          <a:xfrm>
            <a:off x="395536" y="548680"/>
            <a:ext cx="8064896" cy="3693319"/>
          </a:xfrm>
          <a:prstGeom prst="rect">
            <a:avLst/>
          </a:prstGeom>
        </p:spPr>
        <p:txBody>
          <a:bodyPr wrap="square">
            <a:spAutoFit/>
          </a:bodyPr>
          <a:lstStyle/>
          <a:p>
            <a:pPr algn="just"/>
            <a:r>
              <a:rPr lang="ru-RU" dirty="0" smtClean="0">
                <a:solidFill>
                  <a:schemeClr val="accent1">
                    <a:lumMod val="75000"/>
                  </a:schemeClr>
                </a:solidFill>
              </a:rPr>
              <a:t>        Самый </a:t>
            </a:r>
            <a:r>
              <a:rPr lang="ru-RU" dirty="0">
                <a:solidFill>
                  <a:schemeClr val="accent1">
                    <a:lumMod val="75000"/>
                  </a:schemeClr>
                </a:solidFill>
              </a:rPr>
              <a:t>быстрый представитель живых существ на нашей планете. Его размеры невелики. В длину взрослая особь вырастает до 50-ти сантиметров, а вес редко превышает 1,2 килограммов. Форма тела обтекаемая. Очень хорошо развита мускулатура на груди. Хвост короткий. Небольшой на первый взгляд клюв на деле очень острый и прочный, заканчивающийся небольшим крючком.</a:t>
            </a:r>
          </a:p>
          <a:p>
            <a:pPr algn="just"/>
            <a:r>
              <a:rPr lang="ru-RU" dirty="0" smtClean="0">
                <a:solidFill>
                  <a:schemeClr val="accent1">
                    <a:lumMod val="75000"/>
                  </a:schemeClr>
                </a:solidFill>
              </a:rPr>
              <a:t>        Но </a:t>
            </a:r>
            <a:r>
              <a:rPr lang="ru-RU" dirty="0">
                <a:solidFill>
                  <a:schemeClr val="accent1">
                    <a:lumMod val="75000"/>
                  </a:schemeClr>
                </a:solidFill>
              </a:rPr>
              <a:t>самое главное и грозное его оружие-  сильные и длинные ноги с острыми когтями, которые на огромной скорости без особого труда вспарывают тело добычи. Окрас у обоих полов одинаковый. Верхняя часть тела темно-серая, включая голову и щеки. Нижняя часть тела окрашена в рыжевато-охристый цвет с вкраплениями темных перьев. Крылья на концах заострены. Глаза большие. Радужка окрашена в темно-коричневый цвет, а веки имеют ярко-желтый цвет.</a:t>
            </a:r>
          </a:p>
        </p:txBody>
      </p:sp>
    </p:spTree>
    <p:extLst>
      <p:ext uri="{BB962C8B-B14F-4D97-AF65-F5344CB8AC3E}">
        <p14:creationId xmlns:p14="http://schemas.microsoft.com/office/powerpoint/2010/main" val="253969930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404664"/>
            <a:ext cx="8229600" cy="1143000"/>
          </a:xfrm>
        </p:spPr>
        <p:txBody>
          <a:bodyPr>
            <a:normAutofit/>
          </a:bodyPr>
          <a:lstStyle/>
          <a:p>
            <a:pPr marL="0" indent="0" algn="ctr">
              <a:buNone/>
            </a:pPr>
            <a:r>
              <a:rPr lang="ru-RU" dirty="0">
                <a:solidFill>
                  <a:schemeClr val="accent1">
                    <a:lumMod val="75000"/>
                  </a:schemeClr>
                </a:solidFill>
                <a:effectLst/>
              </a:rPr>
              <a:t>Сапсан</a:t>
            </a:r>
            <a:r>
              <a:rPr lang="ru-RU" dirty="0"/>
              <a:t>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628800"/>
            <a:ext cx="5076334" cy="285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66528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3528" y="404664"/>
            <a:ext cx="8568952" cy="1143000"/>
          </a:xfrm>
        </p:spPr>
        <p:txBody>
          <a:bodyPr>
            <a:noAutofit/>
          </a:bodyPr>
          <a:lstStyle/>
          <a:p>
            <a:pPr marL="0" indent="0" algn="l">
              <a:buNone/>
            </a:pPr>
            <a:r>
              <a:rPr lang="ru-RU" sz="1800" dirty="0" smtClean="0">
                <a:solidFill>
                  <a:schemeClr val="accent1">
                    <a:lumMod val="75000"/>
                  </a:schemeClr>
                </a:solidFill>
                <a:effectLst/>
              </a:rPr>
              <a:t>         Эта </a:t>
            </a:r>
            <a:r>
              <a:rPr lang="ru-RU" sz="1800" dirty="0">
                <a:solidFill>
                  <a:schemeClr val="accent1">
                    <a:lumMod val="75000"/>
                  </a:schemeClr>
                </a:solidFill>
                <a:effectLst/>
              </a:rPr>
              <a:t>птица относится к семье тетеревиных, причем, довольно редкий.  Зимой отличается окрасом необыкновенной красоты. И мужские, и женские особи зимой носят одинаковую по цвету шубку — чисто белую. Отличить их можно только по размеру и по хорошо читаемым черным полоскам возле глаз. Самец на фоне самочки смотрится гораздо крупнее. Отличаются своим мелодичным приятным голосом.</a:t>
            </a:r>
            <a:br>
              <a:rPr lang="ru-RU" sz="1800" dirty="0">
                <a:solidFill>
                  <a:schemeClr val="accent1">
                    <a:lumMod val="75000"/>
                  </a:schemeClr>
                </a:solidFill>
                <a:effectLst/>
              </a:rPr>
            </a:br>
            <a:r>
              <a:rPr lang="ru-RU" sz="1800" dirty="0" smtClean="0">
                <a:solidFill>
                  <a:schemeClr val="accent1">
                    <a:lumMod val="75000"/>
                  </a:schemeClr>
                </a:solidFill>
                <a:effectLst/>
              </a:rPr>
              <a:t>            Имеет </a:t>
            </a:r>
            <a:r>
              <a:rPr lang="ru-RU" sz="1800" dirty="0">
                <a:solidFill>
                  <a:schemeClr val="accent1">
                    <a:lumMod val="75000"/>
                  </a:schemeClr>
                </a:solidFill>
                <a:effectLst/>
              </a:rPr>
              <a:t>следующие особенности строения тела: длина тела 33 – 40 см, масса тела 0,4 – 0,7 кг, небольших размеров голова и глаза, коротенькая шея, небольшой, но крепкий клюв, загнувшийся вниз, короткие конечности, 4 пальца с когтями, маленькое и закругленное крыло. </a:t>
            </a:r>
            <a:br>
              <a:rPr lang="ru-RU" sz="1800" dirty="0">
                <a:solidFill>
                  <a:schemeClr val="accent1">
                    <a:lumMod val="75000"/>
                  </a:schemeClr>
                </a:solidFill>
                <a:effectLst/>
              </a:rPr>
            </a:br>
            <a:r>
              <a:rPr lang="ru-RU" sz="1800" dirty="0" smtClean="0">
                <a:solidFill>
                  <a:schemeClr val="accent1">
                    <a:lumMod val="75000"/>
                  </a:schemeClr>
                </a:solidFill>
                <a:effectLst/>
              </a:rPr>
              <a:t>            Когти </a:t>
            </a:r>
            <a:r>
              <a:rPr lang="ru-RU" sz="1800" dirty="0">
                <a:solidFill>
                  <a:schemeClr val="accent1">
                    <a:lumMod val="75000"/>
                  </a:schemeClr>
                </a:solidFill>
                <a:effectLst/>
              </a:rPr>
              <a:t>являются важным фактором для выживания птиц. С их помощью они способны удерживать равновесие при усиленном ветре, а также копать ямки. Главное отличие от представителей данного семейства – это способность менять цвет своего пера. Окраска оперения зависит от сезонности и меняется несколько раз в год.</a:t>
            </a:r>
            <a:br>
              <a:rPr lang="ru-RU" sz="1800" dirty="0">
                <a:solidFill>
                  <a:schemeClr val="accent1">
                    <a:lumMod val="75000"/>
                  </a:schemeClr>
                </a:solidFill>
                <a:effectLst/>
              </a:rPr>
            </a:br>
            <a:r>
              <a:rPr lang="ru-RU" sz="1800" dirty="0">
                <a:solidFill>
                  <a:schemeClr val="accent1">
                    <a:lumMod val="75000"/>
                  </a:schemeClr>
                </a:solidFill>
                <a:effectLst/>
              </a:rPr>
              <a:t/>
            </a:r>
            <a:br>
              <a:rPr lang="ru-RU" sz="1800" dirty="0">
                <a:solidFill>
                  <a:schemeClr val="accent1">
                    <a:lumMod val="75000"/>
                  </a:schemeClr>
                </a:solidFill>
                <a:effectLst/>
              </a:rPr>
            </a:br>
            <a:endParaRPr lang="ru-RU" sz="1800" dirty="0">
              <a:solidFill>
                <a:schemeClr val="accent1">
                  <a:lumMod val="75000"/>
                </a:schemeClr>
              </a:solidFill>
            </a:endParaRPr>
          </a:p>
        </p:txBody>
      </p:sp>
    </p:spTree>
    <p:extLst>
      <p:ext uri="{BB962C8B-B14F-4D97-AF65-F5344CB8AC3E}">
        <p14:creationId xmlns:p14="http://schemas.microsoft.com/office/powerpoint/2010/main" val="38584033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404664"/>
            <a:ext cx="8229600" cy="1143000"/>
          </a:xfrm>
        </p:spPr>
        <p:txBody>
          <a:bodyPr>
            <a:normAutofit/>
          </a:bodyPr>
          <a:lstStyle/>
          <a:p>
            <a:pPr marL="0" indent="0" algn="ctr">
              <a:buNone/>
            </a:pPr>
            <a:r>
              <a:rPr lang="ru-RU" dirty="0">
                <a:solidFill>
                  <a:schemeClr val="accent1">
                    <a:lumMod val="75000"/>
                  </a:schemeClr>
                </a:solidFill>
                <a:effectLst/>
              </a:rPr>
              <a:t>Большая белая куропатка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491656"/>
            <a:ext cx="3910681" cy="287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22888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32597463"/>
              </p:ext>
            </p:extLst>
          </p:nvPr>
        </p:nvGraphicFramePr>
        <p:xfrm>
          <a:off x="251520" y="260650"/>
          <a:ext cx="8712966" cy="6408710"/>
        </p:xfrm>
        <a:graphic>
          <a:graphicData uri="http://schemas.openxmlformats.org/drawingml/2006/table">
            <a:tbl>
              <a:tblPr firstRow="1" bandRow="1">
                <a:tableStyleId>{5C22544A-7EE6-4342-B048-85BDC9FD1C3A}</a:tableStyleId>
              </a:tblPr>
              <a:tblGrid>
                <a:gridCol w="2664296"/>
                <a:gridCol w="1296144"/>
                <a:gridCol w="1224136"/>
                <a:gridCol w="1296144"/>
                <a:gridCol w="1080120"/>
                <a:gridCol w="1152126"/>
              </a:tblGrid>
              <a:tr h="1281742">
                <a:tc>
                  <a:txBody>
                    <a:bodyPr/>
                    <a:lstStyle/>
                    <a:p>
                      <a:pPr algn="ctr"/>
                      <a:endPar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Общее</a:t>
                      </a: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3" action="ppaction://hlinksldjump"/>
                        </a:rPr>
                        <a:t>10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4" action="ppaction://hlinksldjump"/>
                        </a:rPr>
                        <a:t>20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5" action="ppaction://hlinksldjump"/>
                        </a:rPr>
                        <a:t>30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6" action="ppaction://hlinksldjump"/>
                        </a:rPr>
                        <a:t>40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7" action="ppaction://hlinksldjump"/>
                        </a:rPr>
                        <a:t>50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r>
              <a:tr h="1281742">
                <a:tc>
                  <a:txBody>
                    <a:bodyPr/>
                    <a:lstStyle/>
                    <a:p>
                      <a:pPr algn="ctr"/>
                      <a:endPar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Животные</a:t>
                      </a: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8" action="ppaction://hlinksldjump"/>
                        </a:rPr>
                        <a:t>10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9" action="ppaction://hlinksldjump"/>
                        </a:rPr>
                        <a:t>20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0" action="ppaction://hlinksldjump"/>
                        </a:rPr>
                        <a:t>30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1" action="ppaction://hlinksldjump"/>
                        </a:rPr>
                        <a:t>40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2" action="ppaction://hlinksldjump"/>
                        </a:rPr>
                        <a:t>50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r>
              <a:tr h="1281742">
                <a:tc>
                  <a:txBody>
                    <a:bodyPr/>
                    <a:lstStyle/>
                    <a:p>
                      <a:pPr algn="ctr"/>
                      <a:endPar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Птицы</a:t>
                      </a: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3" action="ppaction://hlinksldjump"/>
                        </a:rPr>
                        <a:t>10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4" action="ppaction://hlinksldjump"/>
                        </a:rPr>
                        <a:t>20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5" action="ppaction://hlinksldjump"/>
                        </a:rPr>
                        <a:t>30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6" action="ppaction://hlinksldjump"/>
                        </a:rPr>
                        <a:t>40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7" action="ppaction://hlinksldjump"/>
                        </a:rPr>
                        <a:t>50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r>
              <a:tr h="128174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Исчезнувшие</a:t>
                      </a: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8" action="ppaction://hlinksldjump"/>
                        </a:rPr>
                        <a:t>10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19" action="ppaction://hlinksldjump"/>
                        </a:rPr>
                        <a:t>20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0" action="ppaction://hlinksldjump"/>
                        </a:rPr>
                        <a:t>30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1" action="ppaction://hlinksldjump"/>
                        </a:rPr>
                        <a:t>40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2" action="ppaction://hlinksldjump"/>
                        </a:rPr>
                        <a:t>50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r>
              <a:tr h="1281742">
                <a:tc>
                  <a:txBody>
                    <a:bodyPr/>
                    <a:lstStyle/>
                    <a:p>
                      <a:pPr algn="ctr"/>
                      <a:endPar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2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Растения</a:t>
                      </a: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3" action="ppaction://hlinksldjump"/>
                        </a:rPr>
                        <a:t>10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4" action="ppaction://hlinksldjump"/>
                        </a:rPr>
                        <a:t>20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5" action="ppaction://hlinksldjump"/>
                        </a:rPr>
                        <a:t>30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6" action="ppaction://hlinksldjump"/>
                        </a:rPr>
                        <a:t>40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c>
                  <a:txBody>
                    <a:bodyPr/>
                    <a:lstStyle/>
                    <a:p>
                      <a:pPr algn="ctr"/>
                      <a:endParaRPr lang="ru-RU" sz="2800" b="1" dirty="0" smtClean="0">
                        <a:solidFill>
                          <a:srgbClr val="7030A0"/>
                        </a:solidFill>
                        <a:latin typeface="Times New Roman" pitchFamily="18" charset="0"/>
                        <a:cs typeface="Times New Roman" pitchFamily="18" charset="0"/>
                      </a:endParaRPr>
                    </a:p>
                    <a:p>
                      <a:pPr algn="ctr"/>
                      <a:r>
                        <a:rPr lang="ru-RU" sz="2800" b="1" dirty="0" smtClean="0">
                          <a:solidFill>
                            <a:srgbClr val="7030A0"/>
                          </a:solidFill>
                          <a:latin typeface="Times New Roman" pitchFamily="18" charset="0"/>
                          <a:cs typeface="Times New Roman" pitchFamily="18" charset="0"/>
                          <a:hlinkClick r:id="rId27" action="ppaction://hlinksldjump"/>
                        </a:rPr>
                        <a:t>50</a:t>
                      </a:r>
                      <a:endParaRPr lang="ru-RU" sz="2800" b="1" dirty="0">
                        <a:solidFill>
                          <a:srgbClr val="7030A0"/>
                        </a:solidFill>
                        <a:latin typeface="Times New Roman" pitchFamily="18" charset="0"/>
                        <a:cs typeface="Times New Roman" pitchFamily="18" charset="0"/>
                      </a:endParaRPr>
                    </a:p>
                  </a:txBody>
                  <a:tcPr>
                    <a:blipFill>
                      <a:blip r:embed="rId2"/>
                      <a:tile tx="0" ty="0" sx="100000" sy="100000" flip="none" algn="tl"/>
                    </a:blipFill>
                  </a:tcPr>
                </a:tc>
              </a:tr>
            </a:tbl>
          </a:graphicData>
        </a:graphic>
      </p:graphicFrame>
    </p:spTree>
    <p:extLst>
      <p:ext uri="{BB962C8B-B14F-4D97-AF65-F5344CB8AC3E}">
        <p14:creationId xmlns:p14="http://schemas.microsoft.com/office/powerpoint/2010/main" val="4156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692696"/>
            <a:ext cx="8229600" cy="1143000"/>
          </a:xfrm>
        </p:spPr>
        <p:txBody>
          <a:bodyPr>
            <a:normAutofit fontScale="90000"/>
          </a:bodyPr>
          <a:lstStyle/>
          <a:p>
            <a:pPr marL="0" indent="0" algn="l">
              <a:buNone/>
            </a:pPr>
            <a:r>
              <a:rPr lang="ru-RU" sz="2200" b="0" dirty="0" smtClean="0">
                <a:solidFill>
                  <a:schemeClr val="accent1">
                    <a:lumMod val="75000"/>
                  </a:schemeClr>
                </a:solidFill>
                <a:effectLst/>
              </a:rPr>
              <a:t>        </a:t>
            </a:r>
            <a:r>
              <a:rPr lang="ru-RU" sz="2700" b="0" dirty="0" smtClean="0">
                <a:solidFill>
                  <a:schemeClr val="accent1">
                    <a:lumMod val="75000"/>
                  </a:schemeClr>
                </a:solidFill>
                <a:effectLst/>
              </a:rPr>
              <a:t>Это </a:t>
            </a:r>
            <a:r>
              <a:rPr lang="ru-RU" sz="2700" b="0" dirty="0">
                <a:solidFill>
                  <a:schemeClr val="accent1">
                    <a:lumMod val="75000"/>
                  </a:schemeClr>
                </a:solidFill>
                <a:effectLst/>
              </a:rPr>
              <a:t>один из самых больших и красивых представителей отряда </a:t>
            </a:r>
            <a:r>
              <a:rPr lang="ru-RU" sz="2700" b="0" dirty="0" err="1">
                <a:solidFill>
                  <a:schemeClr val="accent1">
                    <a:lumMod val="75000"/>
                  </a:schemeClr>
                </a:solidFill>
                <a:effectLst/>
              </a:rPr>
              <a:t>совообразных</a:t>
            </a:r>
            <a:r>
              <a:rPr lang="ru-RU" sz="2700" b="0" dirty="0">
                <a:solidFill>
                  <a:schemeClr val="accent1">
                    <a:lumMod val="75000"/>
                  </a:schemeClr>
                </a:solidFill>
                <a:effectLst/>
              </a:rPr>
              <a:t> семейства совиных.</a:t>
            </a:r>
            <a:br>
              <a:rPr lang="ru-RU" sz="2700" b="0" dirty="0">
                <a:solidFill>
                  <a:schemeClr val="accent1">
                    <a:lumMod val="75000"/>
                  </a:schemeClr>
                </a:solidFill>
                <a:effectLst/>
              </a:rPr>
            </a:br>
            <a:r>
              <a:rPr lang="ru-RU" sz="2700" b="0" dirty="0">
                <a:solidFill>
                  <a:schemeClr val="accent1">
                    <a:lumMod val="75000"/>
                  </a:schemeClr>
                </a:solidFill>
                <a:effectLst/>
              </a:rPr>
              <a:t>Тело пернатого хищника достигает длины 50-70 сантиметров при весе 1,5-3,0 килограмм и размахе крыльев более 1,5 метров. Как у большинства хищных птиц, самки выглядят крупнее. Птица имеет хорошо развитые, сильные лапы с острыми и изогнутыми когтями, которыми она захватывает добычу и глубоко в нее впивается. </a:t>
            </a:r>
            <a:r>
              <a:rPr lang="ru-RU" sz="2700" b="0" dirty="0" smtClean="0">
                <a:solidFill>
                  <a:schemeClr val="accent1">
                    <a:lumMod val="75000"/>
                  </a:schemeClr>
                </a:solidFill>
                <a:effectLst/>
              </a:rPr>
              <a:t>   </a:t>
            </a:r>
            <a:br>
              <a:rPr lang="ru-RU" sz="2700" b="0" dirty="0" smtClean="0">
                <a:solidFill>
                  <a:schemeClr val="accent1">
                    <a:lumMod val="75000"/>
                  </a:schemeClr>
                </a:solidFill>
                <a:effectLst/>
              </a:rPr>
            </a:br>
            <a:r>
              <a:rPr lang="ru-RU" sz="2700" b="0" dirty="0" smtClean="0">
                <a:solidFill>
                  <a:schemeClr val="accent1">
                    <a:lumMod val="75000"/>
                  </a:schemeClr>
                </a:solidFill>
                <a:effectLst/>
              </a:rPr>
              <a:t>              Продолжительность </a:t>
            </a:r>
            <a:r>
              <a:rPr lang="ru-RU" sz="2700" b="0" dirty="0">
                <a:solidFill>
                  <a:schemeClr val="accent1">
                    <a:lumMod val="75000"/>
                  </a:schemeClr>
                </a:solidFill>
                <a:effectLst/>
              </a:rPr>
              <a:t>жизни составляет 15-25 лет, а в неволе она может прожить до 50.</a:t>
            </a:r>
            <a:r>
              <a:rPr lang="ru-RU" b="0" dirty="0">
                <a:solidFill>
                  <a:schemeClr val="accent1">
                    <a:lumMod val="75000"/>
                  </a:schemeClr>
                </a:solidFill>
                <a:effectLst/>
              </a:rPr>
              <a:t/>
            </a:r>
            <a:br>
              <a:rPr lang="ru-RU" b="0" dirty="0">
                <a:solidFill>
                  <a:schemeClr val="accent1">
                    <a:lumMod val="75000"/>
                  </a:schemeClr>
                </a:solidFill>
                <a:effectLst/>
              </a:rPr>
            </a:br>
            <a:endParaRPr lang="ru-RU" b="0" dirty="0">
              <a:solidFill>
                <a:schemeClr val="accent1">
                  <a:lumMod val="75000"/>
                </a:schemeClr>
              </a:solidFill>
              <a:effectLst/>
            </a:endParaRPr>
          </a:p>
        </p:txBody>
      </p:sp>
    </p:spTree>
    <p:extLst>
      <p:ext uri="{BB962C8B-B14F-4D97-AF65-F5344CB8AC3E}">
        <p14:creationId xmlns:p14="http://schemas.microsoft.com/office/powerpoint/2010/main" val="65042491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620688"/>
            <a:ext cx="8280920" cy="1143000"/>
          </a:xfrm>
        </p:spPr>
        <p:txBody>
          <a:bodyPr>
            <a:normAutofit/>
          </a:bodyPr>
          <a:lstStyle/>
          <a:p>
            <a:pPr marL="0" indent="0" algn="ctr">
              <a:buNone/>
            </a:pPr>
            <a:r>
              <a:rPr lang="ru-RU" dirty="0">
                <a:solidFill>
                  <a:schemeClr val="accent1">
                    <a:lumMod val="75000"/>
                  </a:schemeClr>
                </a:solidFill>
                <a:effectLst/>
              </a:rPr>
              <a:t>Филин</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623665"/>
            <a:ext cx="4527310" cy="25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998730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611560" y="476672"/>
            <a:ext cx="8229600" cy="1143000"/>
          </a:xfrm>
        </p:spPr>
        <p:txBody>
          <a:bodyPr>
            <a:normAutofit fontScale="90000"/>
          </a:bodyPr>
          <a:lstStyle/>
          <a:p>
            <a:pPr marL="0" indent="0" algn="l">
              <a:buNone/>
            </a:pPr>
            <a:r>
              <a:rPr lang="ru-RU" sz="2200" dirty="0" smtClean="0">
                <a:solidFill>
                  <a:schemeClr val="accent1">
                    <a:lumMod val="75000"/>
                  </a:schemeClr>
                </a:solidFill>
                <a:effectLst/>
              </a:rPr>
              <a:t>          Эта </a:t>
            </a:r>
            <a:r>
              <a:rPr lang="ru-RU" sz="2200" dirty="0">
                <a:solidFill>
                  <a:schemeClr val="accent1">
                    <a:lumMod val="75000"/>
                  </a:schemeClr>
                </a:solidFill>
                <a:effectLst/>
              </a:rPr>
              <a:t>птица  в высоту чуть более 90 см и размах крыльев почти 1,5 м. Перья полностью белые. У неё длинный, острый желтый клюв и длинные серо-черные лапы с не перепончатыми, </a:t>
            </a:r>
            <a:r>
              <a:rPr lang="ru-RU" sz="2200" dirty="0" smtClean="0">
                <a:solidFill>
                  <a:schemeClr val="accent1">
                    <a:lumMod val="75000"/>
                  </a:schemeClr>
                </a:solidFill>
                <a:effectLst/>
              </a:rPr>
              <a:t/>
            </a:r>
            <a:br>
              <a:rPr lang="ru-RU" sz="2200" dirty="0" smtClean="0">
                <a:solidFill>
                  <a:schemeClr val="accent1">
                    <a:lumMod val="75000"/>
                  </a:schemeClr>
                </a:solidFill>
                <a:effectLst/>
              </a:rPr>
            </a:br>
            <a:r>
              <a:rPr lang="ru-RU" sz="2200" dirty="0" smtClean="0">
                <a:solidFill>
                  <a:schemeClr val="accent1">
                    <a:lumMod val="75000"/>
                  </a:schemeClr>
                </a:solidFill>
                <a:effectLst/>
              </a:rPr>
              <a:t>длинными </a:t>
            </a:r>
            <a:r>
              <a:rPr lang="ru-RU" sz="2200" dirty="0">
                <a:solidFill>
                  <a:schemeClr val="accent1">
                    <a:lumMod val="75000"/>
                  </a:schemeClr>
                </a:solidFill>
                <a:effectLst/>
              </a:rPr>
              <a:t>пальцами. </a:t>
            </a:r>
            <a:br>
              <a:rPr lang="ru-RU" sz="2200" dirty="0">
                <a:solidFill>
                  <a:schemeClr val="accent1">
                    <a:lumMod val="75000"/>
                  </a:schemeClr>
                </a:solidFill>
                <a:effectLst/>
              </a:rPr>
            </a:br>
            <a:r>
              <a:rPr lang="ru-RU" sz="2200" dirty="0" smtClean="0">
                <a:solidFill>
                  <a:schemeClr val="accent1">
                    <a:lumMod val="75000"/>
                  </a:schemeClr>
                </a:solidFill>
                <a:effectLst/>
              </a:rPr>
              <a:t>          Самцы </a:t>
            </a:r>
            <a:r>
              <a:rPr lang="ru-RU" sz="2200" dirty="0">
                <a:solidFill>
                  <a:schemeClr val="accent1">
                    <a:lumMod val="75000"/>
                  </a:schemeClr>
                </a:solidFill>
                <a:effectLst/>
              </a:rPr>
              <a:t>и самочки похожи друг на друга, но самцы немного больше. Обитает среди соленых и пресноводных болот, болотистых прудов и приливных равнин, встречается в тропических регионах и районах с умеренным климатом.</a:t>
            </a:r>
            <a:br>
              <a:rPr lang="ru-RU" sz="2200" dirty="0">
                <a:solidFill>
                  <a:schemeClr val="accent1">
                    <a:lumMod val="75000"/>
                  </a:schemeClr>
                </a:solidFill>
                <a:effectLst/>
              </a:rPr>
            </a:br>
            <a:r>
              <a:rPr lang="ru-RU" sz="2200" dirty="0" smtClean="0">
                <a:solidFill>
                  <a:schemeClr val="accent1">
                    <a:lumMod val="75000"/>
                  </a:schemeClr>
                </a:solidFill>
                <a:effectLst/>
              </a:rPr>
              <a:t>       Питается </a:t>
            </a:r>
            <a:r>
              <a:rPr lang="ru-RU" sz="2200" dirty="0">
                <a:solidFill>
                  <a:schemeClr val="accent1">
                    <a:lumMod val="75000"/>
                  </a:schemeClr>
                </a:solidFill>
                <a:effectLst/>
              </a:rPr>
              <a:t>в одиночку на мелководье. Она преследует добычу, такую как лягушки, раки, змеи, улитки и рыбы. Когда она замечает жертву, птица отводит назад голову и длинную шею, а затем быстро наносит удар по добыче. На суше иногда преследует мелких млекопитающих, например, мышей,  обычно питается рано утром и вечером.</a:t>
            </a:r>
            <a:r>
              <a:rPr lang="ru-RU" dirty="0">
                <a:solidFill>
                  <a:schemeClr val="accent1">
                    <a:lumMod val="75000"/>
                  </a:schemeClr>
                </a:solidFill>
                <a:effectLst/>
              </a:rPr>
              <a:t/>
            </a:r>
            <a:br>
              <a:rPr lang="ru-RU" dirty="0">
                <a:solidFill>
                  <a:schemeClr val="accent1">
                    <a:lumMod val="75000"/>
                  </a:schemeClr>
                </a:solidFill>
                <a:effectLst/>
              </a:rPr>
            </a:br>
            <a:r>
              <a:rPr lang="ru-RU" dirty="0">
                <a:effectLst/>
              </a:rPr>
              <a:t> </a:t>
            </a:r>
            <a:br>
              <a:rPr lang="ru-RU" dirty="0">
                <a:effectLst/>
              </a:rPr>
            </a:br>
            <a:endParaRPr lang="ru-RU" dirty="0"/>
          </a:p>
        </p:txBody>
      </p:sp>
    </p:spTree>
    <p:extLst>
      <p:ext uri="{BB962C8B-B14F-4D97-AF65-F5344CB8AC3E}">
        <p14:creationId xmlns:p14="http://schemas.microsoft.com/office/powerpoint/2010/main" val="57731514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259632" y="332656"/>
            <a:ext cx="7272808" cy="2304145"/>
          </a:xfrm>
        </p:spPr>
        <p:txBody>
          <a:bodyPr>
            <a:normAutofit/>
          </a:bodyPr>
          <a:lstStyle/>
          <a:p>
            <a:pPr marL="0" indent="0" algn="ctr">
              <a:buNone/>
            </a:pPr>
            <a:r>
              <a:rPr lang="ru-RU" sz="5400" dirty="0">
                <a:solidFill>
                  <a:schemeClr val="accent1">
                    <a:lumMod val="75000"/>
                  </a:schemeClr>
                </a:solidFill>
                <a:effectLst/>
              </a:rPr>
              <a:t>Большая белая цапля </a:t>
            </a:r>
            <a:endParaRPr lang="ru-RU" sz="5400" b="1" dirty="0">
              <a:solidFill>
                <a:schemeClr val="accent1">
                  <a:lumMod val="75000"/>
                </a:schemeClr>
              </a:solidFill>
              <a:effectLs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496789"/>
            <a:ext cx="4232829" cy="2825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03202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544" y="188640"/>
            <a:ext cx="8352928" cy="4801314"/>
          </a:xfrm>
          <a:prstGeom prst="rect">
            <a:avLst/>
          </a:prstGeom>
        </p:spPr>
        <p:txBody>
          <a:bodyPr wrap="square">
            <a:spAutoFit/>
          </a:bodyPr>
          <a:lstStyle/>
          <a:p>
            <a:r>
              <a:rPr lang="ru-RU" dirty="0" smtClean="0">
                <a:solidFill>
                  <a:schemeClr val="accent1">
                    <a:lumMod val="75000"/>
                  </a:schemeClr>
                </a:solidFill>
              </a:rPr>
              <a:t>     У </a:t>
            </a:r>
            <a:r>
              <a:rPr lang="ru-RU" dirty="0">
                <a:solidFill>
                  <a:schemeClr val="accent1">
                    <a:lumMod val="75000"/>
                  </a:schemeClr>
                </a:solidFill>
              </a:rPr>
              <a:t>этого животного сильные лапы с острыми когтями. Принадлежит к семейству Куньи, внешне похожа на маленького медведя. Ноги короткие, задние длиннее передних, из-за чего ее спина выгнута вверх, ступни непропорционально большие. Хвост короткий и очень пушистый. Мех густой, грубый и косматый, окраска неоднородна: от палево-бурого на голове и шее до темно-бурого, почти черного на лапах. Длина тела росомахи — до 90 см, высота в холке — до 50 см, длина хвоста — до 23 см, вес — до 20 кг.</a:t>
            </a:r>
          </a:p>
          <a:p>
            <a:r>
              <a:rPr lang="ru-RU" dirty="0" smtClean="0">
                <a:solidFill>
                  <a:schemeClr val="accent1">
                    <a:lumMod val="75000"/>
                  </a:schemeClr>
                </a:solidFill>
              </a:rPr>
              <a:t>     Благодаря </a:t>
            </a:r>
            <a:r>
              <a:rPr lang="ru-RU" dirty="0">
                <a:solidFill>
                  <a:schemeClr val="accent1">
                    <a:lumMod val="75000"/>
                  </a:schemeClr>
                </a:solidFill>
              </a:rPr>
              <a:t>своей роскошной шубке она легко переносит суровые северные зимы.</a:t>
            </a:r>
          </a:p>
          <a:p>
            <a:r>
              <a:rPr lang="ru-RU" dirty="0" smtClean="0">
                <a:solidFill>
                  <a:schemeClr val="accent1">
                    <a:lumMod val="75000"/>
                  </a:schemeClr>
                </a:solidFill>
              </a:rPr>
              <a:t>      Сильный</a:t>
            </a:r>
            <a:r>
              <a:rPr lang="ru-RU" dirty="0">
                <a:solidFill>
                  <a:schemeClr val="accent1">
                    <a:lumMod val="75000"/>
                  </a:schemeClr>
                </a:solidFill>
              </a:rPr>
              <a:t>, осторожный и дерзкий зверь. Она ведет одиночный образ жизни. Её называют вечной бродягой. Она очень вынослива, и хотя ходит медленно, но может находиться в пути очень долгое время. Передвигается обычно скачками, несколько боком и как бы сутулясь, из-за чего ее движения кажутся неуклюжими. Большую часть времени она проводит на земле, широкие лапы помогают росомахе передвигаться по рыхлому глубокому снегу.</a:t>
            </a:r>
          </a:p>
        </p:txBody>
      </p:sp>
    </p:spTree>
    <p:extLst>
      <p:ext uri="{BB962C8B-B14F-4D97-AF65-F5344CB8AC3E}">
        <p14:creationId xmlns:p14="http://schemas.microsoft.com/office/powerpoint/2010/main" val="111310736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403648" y="188640"/>
            <a:ext cx="5472608" cy="1944216"/>
          </a:xfrm>
        </p:spPr>
        <p:txBody>
          <a:bodyPr>
            <a:normAutofit/>
          </a:bodyPr>
          <a:lstStyle/>
          <a:p>
            <a:pPr marL="0" indent="0">
              <a:buNone/>
            </a:pPr>
            <a:r>
              <a:rPr lang="ru-RU" sz="6600" dirty="0">
                <a:solidFill>
                  <a:schemeClr val="accent1">
                    <a:lumMod val="75000"/>
                  </a:schemeClr>
                </a:solidFill>
                <a:effectLst/>
              </a:rPr>
              <a:t>Росомаха</a:t>
            </a:r>
            <a:endParaRPr lang="ru-RU" sz="6600" dirty="0">
              <a:solidFill>
                <a:schemeClr val="accent1">
                  <a:lumMod val="7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3078" y="1617710"/>
            <a:ext cx="3607816" cy="2322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580786"/>
            <a:ext cx="3600400" cy="239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55597"/>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92696"/>
            <a:ext cx="8568952" cy="3416320"/>
          </a:xfrm>
          <a:prstGeom prst="rect">
            <a:avLst/>
          </a:prstGeom>
        </p:spPr>
        <p:txBody>
          <a:bodyPr wrap="square">
            <a:spAutoFit/>
          </a:bodyPr>
          <a:lstStyle/>
          <a:p>
            <a:r>
              <a:rPr lang="ru-RU" dirty="0" smtClean="0">
                <a:solidFill>
                  <a:schemeClr val="accent1">
                    <a:lumMod val="75000"/>
                  </a:schemeClr>
                </a:solidFill>
              </a:rPr>
              <a:t>     Относясь </a:t>
            </a:r>
            <a:r>
              <a:rPr lang="ru-RU" dirty="0">
                <a:solidFill>
                  <a:schemeClr val="accent1">
                    <a:lumMod val="75000"/>
                  </a:schemeClr>
                </a:solidFill>
              </a:rPr>
              <a:t>к подсемейству антилоп, эти животные имеют небольшое вытянутое тело, длиной не более полутора метров, невысокие ноги и маленький хвост. Высота в холке не превышает восьмидесяти сантиметров, но чаще бывает меньше. Самцы имеют рога, которые расположены на голове вертикально и имеют причудливую завитую форму. В длину они вырастают до тридцати сантиметров.</a:t>
            </a:r>
          </a:p>
          <a:p>
            <a:r>
              <a:rPr lang="ru-RU" dirty="0" smtClean="0">
                <a:solidFill>
                  <a:schemeClr val="accent1">
                    <a:lumMod val="75000"/>
                  </a:schemeClr>
                </a:solidFill>
              </a:rPr>
              <a:t>     Интересной </a:t>
            </a:r>
            <a:r>
              <a:rPr lang="ru-RU" dirty="0">
                <a:solidFill>
                  <a:schemeClr val="accent1">
                    <a:lumMod val="75000"/>
                  </a:schemeClr>
                </a:solidFill>
              </a:rPr>
              <a:t>особенностью , является необычное строение его носа, который скорее похож на короткий хобот. Горбатый нос очень подвижный и по длине частично перекрывает губы. Такое необычное строение носа помогает  благополучно выживать в местах их обитания: зимой холодный воздух после вдоха успевает прогреться, летом — это дополнительный фильтр, которой задерживает пыль и не дает ей попасть в организм.</a:t>
            </a:r>
          </a:p>
        </p:txBody>
      </p:sp>
    </p:spTree>
    <p:extLst>
      <p:ext uri="{BB962C8B-B14F-4D97-AF65-F5344CB8AC3E}">
        <p14:creationId xmlns:p14="http://schemas.microsoft.com/office/powerpoint/2010/main" val="92773490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123728" y="188640"/>
            <a:ext cx="4824536" cy="1368152"/>
          </a:xfrm>
        </p:spPr>
        <p:txBody>
          <a:bodyPr>
            <a:normAutofit/>
          </a:bodyPr>
          <a:lstStyle/>
          <a:p>
            <a:pPr marL="0" indent="0" algn="ctr">
              <a:buNone/>
            </a:pPr>
            <a:r>
              <a:rPr lang="ru-RU" dirty="0">
                <a:solidFill>
                  <a:schemeClr val="accent1">
                    <a:lumMod val="75000"/>
                  </a:schemeClr>
                </a:solidFill>
                <a:effectLst/>
              </a:rPr>
              <a:t>Сайгак</a:t>
            </a:r>
            <a:r>
              <a:rPr lang="ru-RU" dirty="0">
                <a:effectLst/>
              </a:rPr>
              <a:t> </a:t>
            </a: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412776"/>
            <a:ext cx="4051686" cy="27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118560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9552" y="116632"/>
            <a:ext cx="8208912" cy="4801314"/>
          </a:xfrm>
          <a:prstGeom prst="rect">
            <a:avLst/>
          </a:prstGeom>
        </p:spPr>
        <p:txBody>
          <a:bodyPr wrap="square">
            <a:spAutoFit/>
          </a:bodyPr>
          <a:lstStyle/>
          <a:p>
            <a:r>
              <a:rPr lang="ru-RU" dirty="0" smtClean="0"/>
              <a:t>       Хищник</a:t>
            </a:r>
            <a:r>
              <a:rPr lang="ru-RU" dirty="0"/>
              <a:t>. Это небольшой по размеру зверёк, чуть крупнее домашней кошки. Вес его тела достигает 1,5-2 кг. Его ближайший родственник – лесная куница. У него короткие широкие лапы, вытянутое гибкое тело, недлинный хвост и большая заострённая мордочка с крупными треугольными ушами. Летом животное имеет тёмно-бурый окрас, при этом на голове шерсть обычно чуть светлее. В зимний период окрас меняется на песчано-бурый, а на горле появляется размытое светловатое пятнышко.</a:t>
            </a:r>
          </a:p>
          <a:p>
            <a:r>
              <a:rPr lang="ru-RU" dirty="0" smtClean="0"/>
              <a:t>       Жильё</a:t>
            </a:r>
            <a:r>
              <a:rPr lang="ru-RU" dirty="0"/>
              <a:t>: дупла, пни, корни деревьев. Днём плохо видит, ведёт ночной образ жизни. Охотится и живёт на выбранном участке местности, который не покидает без причины.</a:t>
            </a:r>
          </a:p>
          <a:p>
            <a:r>
              <a:rPr lang="ru-RU" dirty="0" smtClean="0"/>
              <a:t>      Может </a:t>
            </a:r>
            <a:r>
              <a:rPr lang="ru-RU" dirty="0"/>
              <a:t>лазать по деревьям, но чаще ведёт наземный образ жизни. Хорошо передвигается по снегу, может передвигаться и вести охоту под снегом. Пища соболя: птицы, рыба, мелкие млекопитающие, реже – растительная пища.</a:t>
            </a:r>
          </a:p>
          <a:p>
            <a:r>
              <a:rPr lang="ru-RU" dirty="0" smtClean="0"/>
              <a:t>          Жертвой </a:t>
            </a:r>
            <a:r>
              <a:rPr lang="ru-RU" dirty="0"/>
              <a:t>врагов становятся старые и слабые животные. Враги – более крупные хищники.</a:t>
            </a:r>
          </a:p>
        </p:txBody>
      </p:sp>
    </p:spTree>
    <p:extLst>
      <p:ext uri="{BB962C8B-B14F-4D97-AF65-F5344CB8AC3E}">
        <p14:creationId xmlns:p14="http://schemas.microsoft.com/office/powerpoint/2010/main" val="404580431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19872" y="116632"/>
            <a:ext cx="2592288" cy="1143000"/>
          </a:xfrm>
        </p:spPr>
        <p:txBody>
          <a:bodyPr>
            <a:normAutofit fontScale="90000"/>
          </a:bodyPr>
          <a:lstStyle/>
          <a:p>
            <a:pPr marL="0" indent="0">
              <a:buNone/>
            </a:pPr>
            <a:r>
              <a:rPr lang="ru-RU" sz="6000" dirty="0" smtClean="0">
                <a:solidFill>
                  <a:schemeClr val="accent1">
                    <a:lumMod val="75000"/>
                  </a:schemeClr>
                </a:solidFill>
                <a:effectLst/>
              </a:rPr>
              <a:t>Соболь</a:t>
            </a:r>
            <a:r>
              <a:rPr lang="ru-RU" sz="6000" dirty="0" smtClean="0">
                <a:effectLst/>
              </a:rPr>
              <a:t> </a:t>
            </a:r>
            <a:endParaRPr lang="ru-RU" sz="6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57198"/>
            <a:ext cx="4835044" cy="2831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40365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611560" y="1484784"/>
            <a:ext cx="7992888" cy="2016224"/>
          </a:xfrm>
        </p:spPr>
        <p:txBody>
          <a:bodyPr>
            <a:normAutofit/>
          </a:bodyPr>
          <a:lstStyle/>
          <a:p>
            <a:pPr marL="0" indent="0" algn="just">
              <a:buNone/>
            </a:pPr>
            <a:r>
              <a:rPr lang="ru-RU" sz="2000" b="0" dirty="0" smtClean="0">
                <a:solidFill>
                  <a:schemeClr val="tx1"/>
                </a:solidFill>
                <a:effectLst/>
              </a:rPr>
              <a:t>     </a:t>
            </a:r>
            <a:r>
              <a:rPr lang="ru-RU" sz="2000" b="0" dirty="0" smtClean="0">
                <a:solidFill>
                  <a:schemeClr val="accent1">
                    <a:lumMod val="75000"/>
                  </a:schemeClr>
                </a:solidFill>
                <a:effectLst/>
              </a:rPr>
              <a:t>Как </a:t>
            </a:r>
            <a:r>
              <a:rPr lang="ru-RU" sz="2000" b="0" dirty="0">
                <a:solidFill>
                  <a:schemeClr val="accent1">
                    <a:lumMod val="75000"/>
                  </a:schemeClr>
                </a:solidFill>
                <a:effectLst/>
              </a:rPr>
              <a:t>называется официальный документ республики Башкортостан, созданный  для того чтобы как-то обезопасить весь животный и растительный  мир, особенно те виды, которые в ближайшем будущем могут исчезнуть или плохо восстанавливаются. </a:t>
            </a:r>
          </a:p>
        </p:txBody>
      </p:sp>
    </p:spTree>
    <p:extLst>
      <p:ext uri="{BB962C8B-B14F-4D97-AF65-F5344CB8AC3E}">
        <p14:creationId xmlns:p14="http://schemas.microsoft.com/office/powerpoint/2010/main" val="182879878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8301" y="332656"/>
            <a:ext cx="8496944" cy="4247317"/>
          </a:xfrm>
          <a:prstGeom prst="rect">
            <a:avLst/>
          </a:prstGeom>
        </p:spPr>
        <p:txBody>
          <a:bodyPr wrap="square">
            <a:spAutoFit/>
          </a:bodyPr>
          <a:lstStyle/>
          <a:p>
            <a:r>
              <a:rPr lang="ru-RU" dirty="0" smtClean="0">
                <a:solidFill>
                  <a:schemeClr val="accent1">
                    <a:lumMod val="75000"/>
                  </a:schemeClr>
                </a:solidFill>
              </a:rPr>
              <a:t>        Эта </a:t>
            </a:r>
            <a:r>
              <a:rPr lang="ru-RU" dirty="0">
                <a:solidFill>
                  <a:schemeClr val="accent1">
                    <a:lumMod val="75000"/>
                  </a:schemeClr>
                </a:solidFill>
              </a:rPr>
              <a:t>птица по  классификации относится к отряду </a:t>
            </a:r>
            <a:r>
              <a:rPr lang="ru-RU" dirty="0" err="1">
                <a:solidFill>
                  <a:schemeClr val="accent1">
                    <a:lumMod val="75000"/>
                  </a:schemeClr>
                </a:solidFill>
              </a:rPr>
              <a:t>соколообразных</a:t>
            </a:r>
            <a:r>
              <a:rPr lang="ru-RU" dirty="0">
                <a:solidFill>
                  <a:schemeClr val="accent1">
                    <a:lumMod val="75000"/>
                  </a:schemeClr>
                </a:solidFill>
              </a:rPr>
              <a:t>, семейство ястребиных. Они могут встречаться на всех континентах планеты, кроме Антарктиды и Австралии. Внешность пернатые имеют неординарную, оперение распределено неравномерно. Взрослая птица весит до четырнадцати килограмм. Взмах крыльев достигают почти трёх метров. На их концах расположены маховые перья, по виду напоминающие пальцы. Длина тела 120 см.</a:t>
            </a:r>
          </a:p>
          <a:p>
            <a:r>
              <a:rPr lang="ru-RU" dirty="0" smtClean="0">
                <a:solidFill>
                  <a:schemeClr val="accent1">
                    <a:lumMod val="75000"/>
                  </a:schemeClr>
                </a:solidFill>
              </a:rPr>
              <a:t>       Им  </a:t>
            </a:r>
            <a:r>
              <a:rPr lang="ru-RU" dirty="0">
                <a:solidFill>
                  <a:schemeClr val="accent1">
                    <a:lumMod val="75000"/>
                  </a:schemeClr>
                </a:solidFill>
              </a:rPr>
              <a:t>характерна особая посадка: прогнутая шея и опущенная голова. При угрозе они выставляют вперёд и в стороны согнутые крылья. Пернатые обладают коричневой, слегка выгоревшей окраской, обрамлённым в области головы и шеи коротким, густым бурым или бледноватым пухом.</a:t>
            </a:r>
          </a:p>
          <a:p>
            <a:r>
              <a:rPr lang="ru-RU" dirty="0" smtClean="0">
                <a:solidFill>
                  <a:schemeClr val="accent1">
                    <a:lumMod val="75000"/>
                  </a:schemeClr>
                </a:solidFill>
              </a:rPr>
              <a:t>        Пернатые </a:t>
            </a:r>
            <a:r>
              <a:rPr lang="ru-RU" dirty="0" err="1">
                <a:solidFill>
                  <a:schemeClr val="accent1">
                    <a:lumMod val="75000"/>
                  </a:schemeClr>
                </a:solidFill>
              </a:rPr>
              <a:t>падальщики</a:t>
            </a:r>
            <a:r>
              <a:rPr lang="ru-RU" dirty="0">
                <a:solidFill>
                  <a:schemeClr val="accent1">
                    <a:lumMod val="75000"/>
                  </a:schemeClr>
                </a:solidFill>
              </a:rPr>
              <a:t> – отличные санитары леса, очищающие его от разлагающихся животных. Ведут оседлый образ жизни на постоянных территориях, но иногда осуществляют после гнездовые кочёвки, большой массой вылетают на открытое равнинное пространство.</a:t>
            </a:r>
          </a:p>
        </p:txBody>
      </p:sp>
    </p:spTree>
    <p:extLst>
      <p:ext uri="{BB962C8B-B14F-4D97-AF65-F5344CB8AC3E}">
        <p14:creationId xmlns:p14="http://schemas.microsoft.com/office/powerpoint/2010/main" val="129283699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55776" y="404664"/>
            <a:ext cx="3960440" cy="1143000"/>
          </a:xfrm>
        </p:spPr>
        <p:txBody>
          <a:bodyPr>
            <a:normAutofit/>
          </a:bodyPr>
          <a:lstStyle/>
          <a:p>
            <a:pPr marL="0" indent="0">
              <a:buNone/>
            </a:pPr>
            <a:r>
              <a:rPr lang="ru-RU" dirty="0">
                <a:solidFill>
                  <a:schemeClr val="accent1">
                    <a:lumMod val="75000"/>
                  </a:schemeClr>
                </a:solidFill>
                <a:effectLst/>
              </a:rPr>
              <a:t>Ч</a:t>
            </a:r>
            <a:r>
              <a:rPr lang="ru-RU" dirty="0" smtClean="0">
                <a:solidFill>
                  <a:schemeClr val="accent1">
                    <a:lumMod val="75000"/>
                  </a:schemeClr>
                </a:solidFill>
                <a:effectLst/>
              </a:rPr>
              <a:t>ёрный </a:t>
            </a:r>
            <a:r>
              <a:rPr lang="ru-RU" dirty="0">
                <a:solidFill>
                  <a:schemeClr val="accent1">
                    <a:lumMod val="75000"/>
                  </a:schemeClr>
                </a:solidFill>
                <a:effectLst/>
              </a:rPr>
              <a:t>гриф </a:t>
            </a:r>
            <a:endParaRPr lang="ru-RU" dirty="0">
              <a:solidFill>
                <a:schemeClr val="accent1">
                  <a:lumMod val="75000"/>
                </a:scheme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772816"/>
            <a:ext cx="5200065" cy="244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0338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1560" y="548680"/>
            <a:ext cx="7992888" cy="3416320"/>
          </a:xfrm>
          <a:prstGeom prst="rect">
            <a:avLst/>
          </a:prstGeom>
        </p:spPr>
        <p:txBody>
          <a:bodyPr wrap="square">
            <a:spAutoFit/>
          </a:bodyPr>
          <a:lstStyle/>
          <a:p>
            <a:pPr algn="just"/>
            <a:r>
              <a:rPr lang="ru-RU" dirty="0" smtClean="0"/>
              <a:t>      </a:t>
            </a:r>
            <a:r>
              <a:rPr lang="ru-RU" dirty="0" smtClean="0">
                <a:solidFill>
                  <a:schemeClr val="accent1">
                    <a:lumMod val="75000"/>
                  </a:schemeClr>
                </a:solidFill>
              </a:rPr>
              <a:t>Это </a:t>
            </a:r>
            <a:r>
              <a:rPr lang="ru-RU" dirty="0">
                <a:solidFill>
                  <a:schemeClr val="accent1">
                    <a:lumMod val="75000"/>
                  </a:schemeClr>
                </a:solidFill>
              </a:rPr>
              <a:t>животное  своего рода мустанги Евразии. Они населяли почти весь континент, приспосабливаясь даже к суровым условиям жизни в Западной Сибири. Эти некрупные коренастые лошади стали прародителями некоторых современных домашних пород лошадей. Это вымершие предки многих пород современных лошадей. Дословно </a:t>
            </a:r>
            <a:r>
              <a:rPr lang="ru-RU" dirty="0" smtClean="0">
                <a:solidFill>
                  <a:schemeClr val="accent1">
                    <a:lumMod val="75000"/>
                  </a:schemeClr>
                </a:solidFill>
              </a:rPr>
              <a:t>переводится </a:t>
            </a:r>
            <a:r>
              <a:rPr lang="ru-RU" dirty="0">
                <a:solidFill>
                  <a:schemeClr val="accent1">
                    <a:lumMod val="75000"/>
                  </a:schemeClr>
                </a:solidFill>
              </a:rPr>
              <a:t>как «лететь вперед», что говорит о первом впечатлении людей при взгляде на этих лошадей. Это были дикие кони, которых одомашнивали и разводили, получая новые породы. </a:t>
            </a:r>
          </a:p>
          <a:p>
            <a:pPr algn="just"/>
            <a:r>
              <a:rPr lang="ru-RU" dirty="0" smtClean="0">
                <a:solidFill>
                  <a:schemeClr val="accent1">
                    <a:lumMod val="75000"/>
                  </a:schemeClr>
                </a:solidFill>
              </a:rPr>
              <a:t>      Одна </a:t>
            </a:r>
            <a:r>
              <a:rPr lang="ru-RU" dirty="0">
                <a:solidFill>
                  <a:schemeClr val="accent1">
                    <a:lumMod val="75000"/>
                  </a:schemeClr>
                </a:solidFill>
              </a:rPr>
              <a:t>из версий происхождения этих животных заключалась в том, что  это одичавшие домашние лошади. Некогда они сбежали и успешно размножались </a:t>
            </a:r>
            <a:r>
              <a:rPr lang="ru-RU" dirty="0" err="1">
                <a:solidFill>
                  <a:schemeClr val="accent1">
                    <a:lumMod val="75000"/>
                  </a:schemeClr>
                </a:solidFill>
              </a:rPr>
              <a:t>межродственным</a:t>
            </a:r>
            <a:r>
              <a:rPr lang="ru-RU" dirty="0">
                <a:solidFill>
                  <a:schemeClr val="accent1">
                    <a:lumMod val="75000"/>
                  </a:schemeClr>
                </a:solidFill>
              </a:rPr>
              <a:t> скрещиванием, что создало уникальный внешний вид.</a:t>
            </a:r>
          </a:p>
        </p:txBody>
      </p:sp>
    </p:spTree>
    <p:extLst>
      <p:ext uri="{BB962C8B-B14F-4D97-AF65-F5344CB8AC3E}">
        <p14:creationId xmlns:p14="http://schemas.microsoft.com/office/powerpoint/2010/main" val="57609569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547664" y="332656"/>
            <a:ext cx="4680520" cy="1143000"/>
          </a:xfrm>
        </p:spPr>
        <p:txBody>
          <a:bodyPr>
            <a:normAutofit/>
          </a:bodyPr>
          <a:lstStyle/>
          <a:p>
            <a:pPr marL="0" indent="0">
              <a:buNone/>
            </a:pPr>
            <a:r>
              <a:rPr lang="ru-RU" dirty="0">
                <a:solidFill>
                  <a:schemeClr val="accent1">
                    <a:lumMod val="75000"/>
                  </a:schemeClr>
                </a:solidFill>
                <a:effectLst/>
              </a:rPr>
              <a:t>Тарпан </a:t>
            </a:r>
            <a:endParaRPr lang="ru-RU" dirty="0">
              <a:solidFill>
                <a:schemeClr val="accent1">
                  <a:lumMod val="75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556792"/>
            <a:ext cx="4626394" cy="270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663085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45704" y="332656"/>
            <a:ext cx="8136904" cy="3970318"/>
          </a:xfrm>
          <a:prstGeom prst="rect">
            <a:avLst/>
          </a:prstGeom>
        </p:spPr>
        <p:txBody>
          <a:bodyPr wrap="square">
            <a:spAutoFit/>
          </a:bodyPr>
          <a:lstStyle/>
          <a:p>
            <a:pPr algn="just"/>
            <a:r>
              <a:rPr lang="ru-RU" dirty="0" smtClean="0">
                <a:solidFill>
                  <a:schemeClr val="accent1">
                    <a:lumMod val="75000"/>
                  </a:schemeClr>
                </a:solidFill>
              </a:rPr>
              <a:t>        Второе </a:t>
            </a:r>
            <a:r>
              <a:rPr lang="ru-RU" dirty="0">
                <a:solidFill>
                  <a:schemeClr val="accent1">
                    <a:lumMod val="75000"/>
                  </a:schemeClr>
                </a:solidFill>
              </a:rPr>
              <a:t>название сон-трава.  Мы называем их подснежниками– многолетнее травянистое растение с прямым, волосистым, прямостоячим стеблем. Цветки сон-травы колокольчатые, одиночные, очень крупные, широко раскрытые. Светло-фиолетовые, желтые, реже белые и красные</a:t>
            </a:r>
          </a:p>
          <a:p>
            <a:pPr algn="just"/>
            <a:r>
              <a:rPr lang="ru-RU" dirty="0" smtClean="0">
                <a:solidFill>
                  <a:schemeClr val="accent1">
                    <a:lumMod val="75000"/>
                  </a:schemeClr>
                </a:solidFill>
              </a:rPr>
              <a:t>         Многолетнее </a:t>
            </a:r>
            <a:r>
              <a:rPr lang="ru-RU" dirty="0">
                <a:solidFill>
                  <a:schemeClr val="accent1">
                    <a:lumMod val="75000"/>
                  </a:schemeClr>
                </a:solidFill>
              </a:rPr>
              <a:t>растение – эфемер с толстыми корневищами и прямостоячими, безлистными побегами, на которых распускаются густо опушенные бело-лиловые цветки с желтой шапкой тычинок внутри. На одном побеге развивается только один цветок. Высота растения зависит от влажности и освещенности и колеблется от 10 до 40см. Цветки единичные, правильные, двудомные, ширококолокольчатые. Перед цветением пониклые, затем распрямляются. Околоцветник венчиковидный, состоит из 6 прямых, эллиптических, ворсистых снаружи лепестков. Плоды – многочисленные орешки. Цветёт в апреле – мае. </a:t>
            </a:r>
          </a:p>
        </p:txBody>
      </p:sp>
    </p:spTree>
    <p:extLst>
      <p:ext uri="{BB962C8B-B14F-4D97-AF65-F5344CB8AC3E}">
        <p14:creationId xmlns:p14="http://schemas.microsoft.com/office/powerpoint/2010/main" val="3163920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395671"/>
            <a:ext cx="3007555" cy="830997"/>
          </a:xfrm>
          <a:prstGeom prst="rect">
            <a:avLst/>
          </a:prstGeom>
        </p:spPr>
        <p:txBody>
          <a:bodyPr wrap="none">
            <a:spAutoFit/>
          </a:bodyPr>
          <a:lstStyle/>
          <a:p>
            <a:r>
              <a:rPr lang="ru-RU" sz="4800" b="1" dirty="0">
                <a:solidFill>
                  <a:schemeClr val="accent1">
                    <a:lumMod val="75000"/>
                  </a:schemeClr>
                </a:solidFill>
              </a:rPr>
              <a:t>Прострел</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368740"/>
            <a:ext cx="4248472" cy="283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368740"/>
            <a:ext cx="1922178" cy="2894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13923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55576" y="980728"/>
            <a:ext cx="7344816" cy="2862322"/>
          </a:xfrm>
          <a:prstGeom prst="rect">
            <a:avLst/>
          </a:prstGeom>
        </p:spPr>
        <p:txBody>
          <a:bodyPr wrap="square">
            <a:spAutoFit/>
          </a:bodyPr>
          <a:lstStyle/>
          <a:p>
            <a:pPr algn="just"/>
            <a:r>
              <a:rPr lang="ru-RU" dirty="0" smtClean="0">
                <a:solidFill>
                  <a:schemeClr val="accent1">
                    <a:lumMod val="75000"/>
                  </a:schemeClr>
                </a:solidFill>
              </a:rPr>
              <a:t>         Колба́</a:t>
            </a:r>
            <a:r>
              <a:rPr lang="ru-RU" dirty="0">
                <a:solidFill>
                  <a:schemeClr val="accent1">
                    <a:lumMod val="75000"/>
                  </a:schemeClr>
                </a:solidFill>
              </a:rPr>
              <a:t>, или Лук </a:t>
            </a:r>
            <a:r>
              <a:rPr lang="ru-RU" dirty="0" err="1">
                <a:solidFill>
                  <a:schemeClr val="accent1">
                    <a:lumMod val="75000"/>
                  </a:schemeClr>
                </a:solidFill>
              </a:rPr>
              <a:t>медве́жий</a:t>
            </a:r>
            <a:r>
              <a:rPr lang="ru-RU" dirty="0">
                <a:solidFill>
                  <a:schemeClr val="accent1">
                    <a:lumMod val="75000"/>
                  </a:schemeClr>
                </a:solidFill>
              </a:rPr>
              <a:t>, </a:t>
            </a:r>
            <a:r>
              <a:rPr lang="ru-RU" dirty="0" err="1">
                <a:solidFill>
                  <a:schemeClr val="accent1">
                    <a:lumMod val="75000"/>
                  </a:schemeClr>
                </a:solidFill>
              </a:rPr>
              <a:t>Ди́кий</a:t>
            </a:r>
            <a:r>
              <a:rPr lang="ru-RU" dirty="0">
                <a:solidFill>
                  <a:schemeClr val="accent1">
                    <a:lumMod val="75000"/>
                  </a:schemeClr>
                </a:solidFill>
              </a:rPr>
              <a:t> </a:t>
            </a:r>
            <a:r>
              <a:rPr lang="ru-RU" dirty="0" err="1">
                <a:solidFill>
                  <a:schemeClr val="accent1">
                    <a:lumMod val="75000"/>
                  </a:schemeClr>
                </a:solidFill>
              </a:rPr>
              <a:t>чесно́к</a:t>
            </a:r>
            <a:r>
              <a:rPr lang="ru-RU" dirty="0">
                <a:solidFill>
                  <a:schemeClr val="accent1">
                    <a:lumMod val="75000"/>
                  </a:schemeClr>
                </a:solidFill>
              </a:rPr>
              <a:t> — многолетнее травянистое растение, вид рода Лук .</a:t>
            </a:r>
          </a:p>
          <a:p>
            <a:pPr algn="just"/>
            <a:r>
              <a:rPr lang="ru-RU" dirty="0" smtClean="0">
                <a:solidFill>
                  <a:schemeClr val="accent1">
                    <a:lumMod val="75000"/>
                  </a:schemeClr>
                </a:solidFill>
              </a:rPr>
              <a:t>          Первое </a:t>
            </a:r>
            <a:r>
              <a:rPr lang="ru-RU" dirty="0">
                <a:solidFill>
                  <a:schemeClr val="accent1">
                    <a:lumMod val="75000"/>
                  </a:schemeClr>
                </a:solidFill>
              </a:rPr>
              <a:t>весеннее лакомство манит пряным чесночным запахом. Внешне медвежий лук похож на ландыши и чемерицу. Стебель достигает высоты 15-100 см. Листья шириной 5 см, ланцетной формы. Верхняя часть темнее, чем нижняя. Толщина стебля 1 см.</a:t>
            </a:r>
          </a:p>
          <a:p>
            <a:pPr algn="just"/>
            <a:r>
              <a:rPr lang="ru-RU" dirty="0" smtClean="0">
                <a:solidFill>
                  <a:schemeClr val="accent1">
                    <a:lumMod val="75000"/>
                  </a:schemeClr>
                </a:solidFill>
              </a:rPr>
              <a:t>         Луковица </a:t>
            </a:r>
            <a:r>
              <a:rPr lang="ru-RU" dirty="0">
                <a:solidFill>
                  <a:schemeClr val="accent1">
                    <a:lumMod val="75000"/>
                  </a:schemeClr>
                </a:solidFill>
              </a:rPr>
              <a:t>удлиненная, небольшая, до 1 см. Цветы дикого чеснока имеют зонтичную форму в виде шара белого тона. Лепестки длиной 1,2 см.</a:t>
            </a:r>
          </a:p>
        </p:txBody>
      </p:sp>
    </p:spTree>
    <p:extLst>
      <p:ext uri="{BB962C8B-B14F-4D97-AF65-F5344CB8AC3E}">
        <p14:creationId xmlns:p14="http://schemas.microsoft.com/office/powerpoint/2010/main" val="23112214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620687"/>
            <a:ext cx="3299301" cy="646331"/>
          </a:xfrm>
          <a:prstGeom prst="rect">
            <a:avLst/>
          </a:prstGeom>
        </p:spPr>
        <p:txBody>
          <a:bodyPr wrap="none">
            <a:spAutoFit/>
          </a:bodyPr>
          <a:lstStyle/>
          <a:p>
            <a:r>
              <a:rPr lang="ru-RU" sz="3600" b="1" dirty="0">
                <a:solidFill>
                  <a:schemeClr val="accent1">
                    <a:lumMod val="75000"/>
                  </a:schemeClr>
                </a:solidFill>
              </a:rPr>
              <a:t>Лук черемша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50167"/>
            <a:ext cx="4469470" cy="29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713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5536" y="116632"/>
            <a:ext cx="8568410" cy="4801314"/>
          </a:xfrm>
          <a:prstGeom prst="rect">
            <a:avLst/>
          </a:prstGeom>
        </p:spPr>
        <p:txBody>
          <a:bodyPr wrap="square">
            <a:spAutoFit/>
          </a:bodyPr>
          <a:lstStyle/>
          <a:p>
            <a:pPr algn="just"/>
            <a:r>
              <a:rPr lang="ru-RU" sz="1700" dirty="0" smtClean="0">
                <a:solidFill>
                  <a:schemeClr val="accent1">
                    <a:lumMod val="75000"/>
                  </a:schemeClr>
                </a:solidFill>
              </a:rPr>
              <a:t>         Многолетнее </a:t>
            </a:r>
            <a:r>
              <a:rPr lang="ru-RU" sz="1700" dirty="0">
                <a:solidFill>
                  <a:schemeClr val="accent1">
                    <a:lumMod val="75000"/>
                  </a:schemeClr>
                </a:solidFill>
              </a:rPr>
              <a:t>травянистое растение семейства Орхидные, или </a:t>
            </a:r>
            <a:r>
              <a:rPr lang="ru-RU" sz="1700" dirty="0" err="1" smtClean="0">
                <a:solidFill>
                  <a:schemeClr val="accent1">
                    <a:lumMod val="75000"/>
                  </a:schemeClr>
                </a:solidFill>
              </a:rPr>
              <a:t>Ятрышниковые</a:t>
            </a:r>
            <a:r>
              <a:rPr lang="ru-RU" sz="1700" dirty="0" smtClean="0">
                <a:solidFill>
                  <a:schemeClr val="accent1">
                    <a:lumMod val="75000"/>
                  </a:schemeClr>
                </a:solidFill>
              </a:rPr>
              <a:t>.  Русское название произошло  </a:t>
            </a:r>
            <a:r>
              <a:rPr lang="ru-RU" sz="1700" dirty="0">
                <a:solidFill>
                  <a:schemeClr val="accent1">
                    <a:lumMod val="75000"/>
                  </a:schemeClr>
                </a:solidFill>
              </a:rPr>
              <a:t>из-за поникающих, как бы «спящих» цветков. Видовой эпитет связан с соответствующей окраской стебля и цветков.</a:t>
            </a:r>
          </a:p>
          <a:p>
            <a:pPr algn="just"/>
            <a:r>
              <a:rPr lang="ru-RU" sz="1700" dirty="0">
                <a:solidFill>
                  <a:schemeClr val="accent1">
                    <a:lumMod val="75000"/>
                  </a:schemeClr>
                </a:solidFill>
              </a:rPr>
              <a:t>Растение с укороченным корневищем с развитой системой ветвящихся придаточных корней (до 40—50), что у наземных орхидных встречается крайне редко. Стебель высотой 25—60 (до 100) см, плотный, прямой, в верхней части коротко и густо опушённый, обычно фиолетового цвета.</a:t>
            </a:r>
          </a:p>
          <a:p>
            <a:pPr algn="just"/>
            <a:r>
              <a:rPr lang="ru-RU" sz="1700" dirty="0" smtClean="0">
                <a:solidFill>
                  <a:schemeClr val="accent1">
                    <a:lumMod val="75000"/>
                  </a:schemeClr>
                </a:solidFill>
              </a:rPr>
              <a:t>    Листья жёсткие</a:t>
            </a:r>
            <a:r>
              <a:rPr lang="ru-RU" sz="1700" dirty="0">
                <a:solidFill>
                  <a:schemeClr val="accent1">
                    <a:lumMod val="75000"/>
                  </a:schemeClr>
                </a:solidFill>
              </a:rPr>
              <a:t>, вдоль жилок слегка шероховатые, овальные, заострённые, 4—8 см длиной и 1,5—4 см шириной.</a:t>
            </a:r>
          </a:p>
          <a:p>
            <a:pPr algn="just"/>
            <a:r>
              <a:rPr lang="ru-RU" sz="1700" dirty="0">
                <a:solidFill>
                  <a:schemeClr val="accent1">
                    <a:lumMod val="75000"/>
                  </a:schemeClr>
                </a:solidFill>
              </a:rPr>
              <a:t>Растение высотой до 60 см, с плотным, прямым, в верхней части густоопушенным стеблем, иногда лилово-фиолетового цвета. Корневища укороченные, толстые; 5-9 овальных заострённых жестких листьев, соцветие — однобокая кисть, длиной до 20 см.</a:t>
            </a:r>
          </a:p>
          <a:p>
            <a:pPr algn="just"/>
            <a:r>
              <a:rPr lang="ru-RU" sz="1700" dirty="0" smtClean="0">
                <a:solidFill>
                  <a:schemeClr val="accent1">
                    <a:lumMod val="75000"/>
                  </a:schemeClr>
                </a:solidFill>
              </a:rPr>
              <a:t>       Листья </a:t>
            </a:r>
            <a:r>
              <a:rPr lang="ru-RU" sz="1700" dirty="0">
                <a:solidFill>
                  <a:schemeClr val="accent1">
                    <a:lumMod val="75000"/>
                  </a:schemeClr>
                </a:solidFill>
              </a:rPr>
              <a:t>яйцевидно-удлиненные, лиловатые. Тёмно-красные, поникающие цветки без шпорца, с сердцевидной губой с запахом ванили. Листочки околоцветника и цветоножки опушены. Губа приспособлена для опыления насекомыми с короткими хоботками.</a:t>
            </a:r>
          </a:p>
        </p:txBody>
      </p:sp>
    </p:spTree>
    <p:extLst>
      <p:ext uri="{BB962C8B-B14F-4D97-AF65-F5344CB8AC3E}">
        <p14:creationId xmlns:p14="http://schemas.microsoft.com/office/powerpoint/2010/main" val="156585146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476672"/>
            <a:ext cx="5832647" cy="584775"/>
          </a:xfrm>
          <a:prstGeom prst="rect">
            <a:avLst/>
          </a:prstGeom>
        </p:spPr>
        <p:txBody>
          <a:bodyPr wrap="square">
            <a:spAutoFit/>
          </a:bodyPr>
          <a:lstStyle/>
          <a:p>
            <a:r>
              <a:rPr lang="ru-RU" sz="3200" b="1" dirty="0" err="1">
                <a:solidFill>
                  <a:schemeClr val="accent1">
                    <a:lumMod val="75000"/>
                  </a:schemeClr>
                </a:solidFill>
              </a:rPr>
              <a:t>Дремлик</a:t>
            </a:r>
            <a:r>
              <a:rPr lang="ru-RU" sz="3200" b="1" dirty="0">
                <a:solidFill>
                  <a:schemeClr val="accent1">
                    <a:lumMod val="75000"/>
                  </a:schemeClr>
                </a:solidFill>
              </a:rPr>
              <a:t> темно-красный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677414"/>
            <a:ext cx="3824926" cy="2666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19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362722" y="2045908"/>
            <a:ext cx="5292080" cy="1143000"/>
          </a:xfrm>
        </p:spPr>
        <p:txBody>
          <a:bodyPr>
            <a:normAutofit/>
          </a:bodyPr>
          <a:lstStyle/>
          <a:p>
            <a:pPr marL="0" indent="0" algn="ctr">
              <a:buNone/>
            </a:pPr>
            <a:r>
              <a:rPr lang="ru-RU" dirty="0">
                <a:solidFill>
                  <a:srgbClr val="FF0000"/>
                </a:solidFill>
                <a:effectLst/>
              </a:rPr>
              <a:t>Красная книга </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772814"/>
            <a:ext cx="2088232" cy="285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0448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404664"/>
            <a:ext cx="8229600" cy="2664296"/>
          </a:xfrm>
        </p:spPr>
        <p:txBody>
          <a:bodyPr>
            <a:noAutofit/>
          </a:bodyPr>
          <a:lstStyle/>
          <a:p>
            <a:pPr marL="0" indent="0" algn="l">
              <a:buNone/>
            </a:pPr>
            <a:r>
              <a:rPr lang="ru-RU" sz="1900" b="0" dirty="0">
                <a:solidFill>
                  <a:schemeClr val="accent1">
                    <a:lumMod val="75000"/>
                  </a:schemeClr>
                </a:solidFill>
                <a:effectLst/>
              </a:rPr>
              <a:t>Многолетнее травянистое растение. Стебли трёхгранные, высотой 10—40 см.</a:t>
            </a:r>
            <a:br>
              <a:rPr lang="ru-RU" sz="1900" b="0" dirty="0">
                <a:solidFill>
                  <a:schemeClr val="accent1">
                    <a:lumMod val="75000"/>
                  </a:schemeClr>
                </a:solidFill>
                <a:effectLst/>
              </a:rPr>
            </a:br>
            <a:r>
              <a:rPr lang="ru-RU" sz="1900" b="0" dirty="0">
                <a:solidFill>
                  <a:schemeClr val="accent1">
                    <a:lumMod val="75000"/>
                  </a:schemeClr>
                </a:solidFill>
                <a:effectLst/>
              </a:rPr>
              <a:t>Листья узколинейные, 1—2 мм шириной.</a:t>
            </a:r>
            <a:br>
              <a:rPr lang="ru-RU" sz="1900" b="0" dirty="0">
                <a:solidFill>
                  <a:schemeClr val="accent1">
                    <a:lumMod val="75000"/>
                  </a:schemeClr>
                </a:solidFill>
                <a:effectLst/>
              </a:rPr>
            </a:br>
            <a:r>
              <a:rPr lang="ru-RU" sz="1900" b="0" dirty="0">
                <a:solidFill>
                  <a:schemeClr val="accent1">
                    <a:lumMod val="75000"/>
                  </a:schemeClr>
                </a:solidFill>
                <a:effectLst/>
              </a:rPr>
              <a:t>Соцветие — один верхушечный или 2-8 расставленных колосков.</a:t>
            </a:r>
            <a:br>
              <a:rPr lang="ru-RU" sz="1900" b="0" dirty="0">
                <a:solidFill>
                  <a:schemeClr val="accent1">
                    <a:lumMod val="75000"/>
                  </a:schemeClr>
                </a:solidFill>
                <a:effectLst/>
              </a:rPr>
            </a:br>
            <a:r>
              <a:rPr lang="ru-RU" sz="1900" b="0" dirty="0">
                <a:solidFill>
                  <a:schemeClr val="accent1">
                    <a:lumMod val="75000"/>
                  </a:schemeClr>
                </a:solidFill>
                <a:effectLst/>
              </a:rPr>
              <a:t>Плод — обратнояйцевидный орешек.</a:t>
            </a:r>
            <a:br>
              <a:rPr lang="ru-RU" sz="1900" b="0" dirty="0">
                <a:solidFill>
                  <a:schemeClr val="accent1">
                    <a:lumMod val="75000"/>
                  </a:schemeClr>
                </a:solidFill>
                <a:effectLst/>
              </a:rPr>
            </a:br>
            <a:r>
              <a:rPr lang="ru-RU" sz="1900" b="0" dirty="0">
                <a:solidFill>
                  <a:schemeClr val="accent1">
                    <a:lumMod val="75000"/>
                  </a:schemeClr>
                </a:solidFill>
                <a:effectLst/>
              </a:rPr>
              <a:t>Цветёт в июне, размножается в основном семенами.</a:t>
            </a:r>
            <a:br>
              <a:rPr lang="ru-RU" sz="1900" b="0" dirty="0">
                <a:solidFill>
                  <a:schemeClr val="accent1">
                    <a:lumMod val="75000"/>
                  </a:schemeClr>
                </a:solidFill>
                <a:effectLst/>
              </a:rPr>
            </a:br>
            <a:r>
              <a:rPr lang="ru-RU" sz="1900" b="0" dirty="0">
                <a:solidFill>
                  <a:schemeClr val="accent1">
                    <a:lumMod val="75000"/>
                  </a:schemeClr>
                </a:solidFill>
                <a:effectLst/>
              </a:rPr>
              <a:t>Растение </a:t>
            </a:r>
            <a:r>
              <a:rPr lang="ru-RU" sz="1900" b="0" dirty="0" err="1">
                <a:solidFill>
                  <a:schemeClr val="accent1">
                    <a:lumMod val="75000"/>
                  </a:schemeClr>
                </a:solidFill>
                <a:effectLst/>
              </a:rPr>
              <a:t>рыхлодерновинное</a:t>
            </a:r>
            <a:r>
              <a:rPr lang="ru-RU" sz="1900" b="0" dirty="0">
                <a:solidFill>
                  <a:schemeClr val="accent1">
                    <a:lumMod val="75000"/>
                  </a:schemeClr>
                </a:solidFill>
                <a:effectLst/>
              </a:rPr>
              <a:t>, 15–50 см </a:t>
            </a:r>
            <a:r>
              <a:rPr lang="ru-RU" sz="1900" b="0" dirty="0" err="1">
                <a:solidFill>
                  <a:schemeClr val="accent1">
                    <a:lumMod val="75000"/>
                  </a:schemeClr>
                </a:solidFill>
                <a:effectLst/>
              </a:rPr>
              <a:t>выс</a:t>
            </a:r>
            <a:r>
              <a:rPr lang="ru-RU" sz="1900" b="0" dirty="0">
                <a:solidFill>
                  <a:schemeClr val="accent1">
                    <a:lumMod val="75000"/>
                  </a:schemeClr>
                </a:solidFill>
                <a:effectLst/>
              </a:rPr>
              <a:t>., с укороченными корневищами. Листья линейные, до 2 мм </a:t>
            </a:r>
            <a:r>
              <a:rPr lang="ru-RU" sz="1900" b="0" dirty="0" err="1">
                <a:solidFill>
                  <a:schemeClr val="accent1">
                    <a:lumMod val="75000"/>
                  </a:schemeClr>
                </a:solidFill>
                <a:effectLst/>
              </a:rPr>
              <a:t>шир</a:t>
            </a:r>
            <a:r>
              <a:rPr lang="ru-RU" sz="1900" b="0" dirty="0">
                <a:solidFill>
                  <a:schemeClr val="accent1">
                    <a:lumMod val="75000"/>
                  </a:schemeClr>
                </a:solidFill>
                <a:effectLst/>
              </a:rPr>
              <a:t>., желобчатые. </a:t>
            </a:r>
            <a:r>
              <a:rPr lang="ru-RU" sz="1900" b="0" dirty="0" err="1">
                <a:solidFill>
                  <a:schemeClr val="accent1">
                    <a:lumMod val="75000"/>
                  </a:schemeClr>
                </a:solidFill>
                <a:effectLst/>
              </a:rPr>
              <a:t>Прицветные</a:t>
            </a:r>
            <a:r>
              <a:rPr lang="ru-RU" sz="1900" b="0" dirty="0">
                <a:solidFill>
                  <a:schemeClr val="accent1">
                    <a:lumMod val="75000"/>
                  </a:schemeClr>
                </a:solidFill>
                <a:effectLst/>
              </a:rPr>
              <a:t> листья незначительно превышают пучковидно-головчатое, из 3–20 колосков соцветие.</a:t>
            </a:r>
            <a:br>
              <a:rPr lang="ru-RU" sz="1900" b="0" dirty="0">
                <a:solidFill>
                  <a:schemeClr val="accent1">
                    <a:lumMod val="75000"/>
                  </a:schemeClr>
                </a:solidFill>
                <a:effectLst/>
              </a:rPr>
            </a:br>
            <a:r>
              <a:rPr lang="ru-RU" sz="1900" b="0" dirty="0">
                <a:solidFill>
                  <a:schemeClr val="accent1">
                    <a:lumMod val="75000"/>
                  </a:schemeClr>
                </a:solidFill>
                <a:effectLst/>
              </a:rPr>
              <a:t>Кроющие чешуи яйцевидно-эллиптические, имеющие 1 среднюю жилку, по краям плёнчатые, на верхушке шиловидно-заострённые, беловатые, при плодах буреющие. </a:t>
            </a:r>
            <a:r>
              <a:rPr lang="ru-RU" sz="1900" b="0" dirty="0" err="1">
                <a:solidFill>
                  <a:schemeClr val="accent1">
                    <a:lumMod val="75000"/>
                  </a:schemeClr>
                </a:solidFill>
                <a:effectLst/>
              </a:rPr>
              <a:t>Околоцветные</a:t>
            </a:r>
            <a:r>
              <a:rPr lang="ru-RU" sz="1900" b="0" dirty="0">
                <a:solidFill>
                  <a:schemeClr val="accent1">
                    <a:lumMod val="75000"/>
                  </a:schemeClr>
                </a:solidFill>
                <a:effectLst/>
              </a:rPr>
              <a:t> щетинки в числе 7–13, </a:t>
            </a:r>
            <a:r>
              <a:rPr lang="ru-RU" sz="1900" b="0" dirty="0" err="1">
                <a:solidFill>
                  <a:schemeClr val="accent1">
                    <a:lumMod val="75000"/>
                  </a:schemeClr>
                </a:solidFill>
                <a:effectLst/>
              </a:rPr>
              <a:t>обратнозазубренные</a:t>
            </a:r>
            <a:r>
              <a:rPr lang="ru-RU" sz="1900" b="0" dirty="0">
                <a:solidFill>
                  <a:schemeClr val="accent1">
                    <a:lumMod val="75000"/>
                  </a:schemeClr>
                </a:solidFill>
                <a:effectLst/>
              </a:rPr>
              <a:t>, при основании с ресничками. Орешек обратнояйцевидный, двояковыпуклый, постепенно заострённый в носик .</a:t>
            </a:r>
          </a:p>
        </p:txBody>
      </p:sp>
    </p:spTree>
    <p:extLst>
      <p:ext uri="{BB962C8B-B14F-4D97-AF65-F5344CB8AC3E}">
        <p14:creationId xmlns:p14="http://schemas.microsoft.com/office/powerpoint/2010/main" val="426736225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384785"/>
            <a:ext cx="4318811" cy="646331"/>
          </a:xfrm>
          <a:prstGeom prst="rect">
            <a:avLst/>
          </a:prstGeom>
        </p:spPr>
        <p:txBody>
          <a:bodyPr wrap="none">
            <a:spAutoFit/>
          </a:bodyPr>
          <a:lstStyle/>
          <a:p>
            <a:r>
              <a:rPr lang="ru-RU" sz="3600" b="1" dirty="0" err="1">
                <a:solidFill>
                  <a:schemeClr val="accent1">
                    <a:lumMod val="75000"/>
                  </a:schemeClr>
                </a:solidFill>
              </a:rPr>
              <a:t>Очеретник</a:t>
            </a:r>
            <a:r>
              <a:rPr lang="ru-RU" sz="3600" b="1" dirty="0">
                <a:solidFill>
                  <a:schemeClr val="accent1">
                    <a:lumMod val="75000"/>
                  </a:schemeClr>
                </a:solidFill>
              </a:rPr>
              <a:t> белый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365" y="1700808"/>
            <a:ext cx="3847280" cy="2573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76051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548680"/>
            <a:ext cx="8280920" cy="2880320"/>
          </a:xfrm>
        </p:spPr>
        <p:txBody>
          <a:bodyPr>
            <a:normAutofit fontScale="90000"/>
          </a:bodyPr>
          <a:lstStyle/>
          <a:p>
            <a:pPr marL="0" indent="0" algn="l">
              <a:buNone/>
            </a:pPr>
            <a:r>
              <a:rPr lang="ru-RU" sz="2100" b="0" dirty="0" smtClean="0">
                <a:solidFill>
                  <a:schemeClr val="accent1">
                    <a:lumMod val="75000"/>
                  </a:schemeClr>
                </a:solidFill>
                <a:effectLst/>
              </a:rPr>
              <a:t>       Многолетнее </a:t>
            </a:r>
            <a:r>
              <a:rPr lang="ru-RU" sz="2100" b="0" dirty="0">
                <a:solidFill>
                  <a:schemeClr val="accent1">
                    <a:lumMod val="75000"/>
                  </a:schemeClr>
                </a:solidFill>
                <a:effectLst/>
              </a:rPr>
              <a:t>травянистое растение, вид семейства </a:t>
            </a:r>
            <a:r>
              <a:rPr lang="ru-RU" sz="2100" b="0" dirty="0" smtClean="0">
                <a:solidFill>
                  <a:schemeClr val="accent1">
                    <a:lumMod val="75000"/>
                  </a:schemeClr>
                </a:solidFill>
                <a:effectLst/>
              </a:rPr>
              <a:t>Осоковые,  </a:t>
            </a:r>
            <a:r>
              <a:rPr lang="ru-RU" sz="2100" b="0" dirty="0">
                <a:solidFill>
                  <a:schemeClr val="accent1">
                    <a:lumMod val="75000"/>
                  </a:schemeClr>
                </a:solidFill>
                <a:effectLst/>
              </a:rPr>
              <a:t>с удлинённым корневищем. Имеет тонкий стебель высотой 25 — 60 см. Листья шириной 0,7 — 2 мм, с трёхгранной пластинкой, лишь в основании желобчатой. Соцветие состоит из 3 — 6 яйцевидных колосков длиной 7 — 9 мм, сидящих на шероховатых изогнутых ножках неодинаковой длины, с 1 — 2 буроватыми кроющими листьями. Ножки колосков цилиндрические, шероховатые. </a:t>
            </a:r>
            <a:r>
              <a:rPr lang="ru-RU" sz="2100" b="0" dirty="0" smtClean="0">
                <a:solidFill>
                  <a:schemeClr val="accent1">
                    <a:lumMod val="75000"/>
                  </a:schemeClr>
                </a:solidFill>
                <a:effectLst/>
              </a:rPr>
              <a:t> </a:t>
            </a:r>
            <a:br>
              <a:rPr lang="ru-RU" sz="2100" b="0" dirty="0" smtClean="0">
                <a:solidFill>
                  <a:schemeClr val="accent1">
                    <a:lumMod val="75000"/>
                  </a:schemeClr>
                </a:solidFill>
                <a:effectLst/>
              </a:rPr>
            </a:br>
            <a:r>
              <a:rPr lang="ru-RU" sz="2100" b="0" dirty="0">
                <a:solidFill>
                  <a:schemeClr val="accent1">
                    <a:lumMod val="75000"/>
                  </a:schemeClr>
                </a:solidFill>
                <a:effectLst/>
              </a:rPr>
              <a:t> </a:t>
            </a:r>
            <a:r>
              <a:rPr lang="ru-RU" sz="2100" b="0" dirty="0" smtClean="0">
                <a:solidFill>
                  <a:schemeClr val="accent1">
                    <a:lumMod val="75000"/>
                  </a:schemeClr>
                </a:solidFill>
                <a:effectLst/>
              </a:rPr>
              <a:t>       Пуховка </a:t>
            </a:r>
            <a:r>
              <a:rPr lang="ru-RU" sz="2100" b="0" dirty="0" err="1">
                <a:solidFill>
                  <a:schemeClr val="accent1">
                    <a:lumMod val="75000"/>
                  </a:schemeClr>
                </a:solidFill>
                <a:effectLst/>
              </a:rPr>
              <a:t>продолговатообратнояйцевидная</a:t>
            </a:r>
            <a:r>
              <a:rPr lang="ru-RU" sz="2100" b="0" dirty="0">
                <a:solidFill>
                  <a:schemeClr val="accent1">
                    <a:lumMod val="75000"/>
                  </a:schemeClr>
                </a:solidFill>
                <a:effectLst/>
              </a:rPr>
              <a:t>. Кроющие чешуи серовато-зелёные, с 6 — 8 жилками, туповатые. Пыльники длиной 1,5 — 2 мм. Плод — продолговатый орешек, около 3 мм длиной, без носика. Характерным отличительным признаком от других видов пушиц является кроющий лист зеленоватого цвета и трехгранные листья[3].</a:t>
            </a:r>
            <a:br>
              <a:rPr lang="ru-RU" sz="2100" b="0" dirty="0">
                <a:solidFill>
                  <a:schemeClr val="accent1">
                    <a:lumMod val="75000"/>
                  </a:schemeClr>
                </a:solidFill>
                <a:effectLst/>
              </a:rPr>
            </a:br>
            <a:r>
              <a:rPr lang="ru-RU" sz="2100" b="0" dirty="0" smtClean="0">
                <a:solidFill>
                  <a:schemeClr val="accent1">
                    <a:lumMod val="75000"/>
                  </a:schemeClr>
                </a:solidFill>
                <a:effectLst/>
              </a:rPr>
              <a:t>      Цветение </a:t>
            </a:r>
            <a:r>
              <a:rPr lang="ru-RU" sz="2100" b="0" dirty="0">
                <a:solidFill>
                  <a:schemeClr val="accent1">
                    <a:lumMod val="75000"/>
                  </a:schemeClr>
                </a:solidFill>
                <a:effectLst/>
              </a:rPr>
              <a:t>в мае — начале июня, плоды созревают в конце июня — августе. Размножение семенное и вегетативное (корневищем).</a:t>
            </a:r>
            <a:r>
              <a:rPr lang="ru-RU" dirty="0">
                <a:effectLst/>
              </a:rPr>
              <a:t/>
            </a:r>
            <a:br>
              <a:rPr lang="ru-RU" dirty="0">
                <a:effectLst/>
              </a:rPr>
            </a:br>
            <a:r>
              <a:rPr lang="ru-RU" dirty="0"/>
              <a:t>	</a:t>
            </a:r>
          </a:p>
        </p:txBody>
      </p:sp>
    </p:spTree>
    <p:extLst>
      <p:ext uri="{BB962C8B-B14F-4D97-AF65-F5344CB8AC3E}">
        <p14:creationId xmlns:p14="http://schemas.microsoft.com/office/powerpoint/2010/main" val="42016035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0" y="476671"/>
            <a:ext cx="4241867" cy="646331"/>
          </a:xfrm>
          <a:prstGeom prst="rect">
            <a:avLst/>
          </a:prstGeom>
        </p:spPr>
        <p:txBody>
          <a:bodyPr wrap="none">
            <a:spAutoFit/>
          </a:bodyPr>
          <a:lstStyle/>
          <a:p>
            <a:r>
              <a:rPr lang="ru-RU" sz="3600" b="1" dirty="0">
                <a:solidFill>
                  <a:schemeClr val="accent1">
                    <a:lumMod val="75000"/>
                  </a:schemeClr>
                </a:solidFill>
              </a:rPr>
              <a:t>Пушица стройная </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84784"/>
            <a:ext cx="4052977" cy="273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99347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27584" y="692696"/>
            <a:ext cx="7848872" cy="369332"/>
          </a:xfrm>
          <a:prstGeom prst="rect">
            <a:avLst/>
          </a:prstGeom>
        </p:spPr>
        <p:txBody>
          <a:bodyPr wrap="square">
            <a:spAutoFit/>
          </a:bodyPr>
          <a:lstStyle/>
          <a:p>
            <a:r>
              <a:rPr lang="ru-RU" dirty="0" smtClean="0"/>
              <a:t>      </a:t>
            </a:r>
            <a:endParaRPr lang="ru-RU" dirty="0"/>
          </a:p>
        </p:txBody>
      </p:sp>
      <p:sp>
        <p:nvSpPr>
          <p:cNvPr id="3" name="Прямоугольник 2"/>
          <p:cNvSpPr/>
          <p:nvPr/>
        </p:nvSpPr>
        <p:spPr>
          <a:xfrm>
            <a:off x="467544" y="476672"/>
            <a:ext cx="7920880" cy="4401205"/>
          </a:xfrm>
          <a:prstGeom prst="rect">
            <a:avLst/>
          </a:prstGeom>
        </p:spPr>
        <p:txBody>
          <a:bodyPr wrap="square">
            <a:spAutoFit/>
          </a:bodyPr>
          <a:lstStyle/>
          <a:p>
            <a:r>
              <a:rPr lang="ru-RU" sz="4000" dirty="0" smtClean="0">
                <a:solidFill>
                  <a:srgbClr val="FF0000"/>
                </a:solidFill>
              </a:rPr>
              <a:t>        Красная </a:t>
            </a:r>
            <a:r>
              <a:rPr lang="ru-RU" sz="4000" dirty="0">
                <a:solidFill>
                  <a:srgbClr val="FF0000"/>
                </a:solidFill>
              </a:rPr>
              <a:t>Книга – это не просто Книга. Это печальный перечень, который мы должны уважать и помнить. Ведь каждая строчка в ней – это исчезнувший или исчезающий вид </a:t>
            </a:r>
            <a:r>
              <a:rPr lang="ru-RU" sz="4000" dirty="0" smtClean="0">
                <a:solidFill>
                  <a:srgbClr val="FF0000"/>
                </a:solidFill>
              </a:rPr>
              <a:t>животных…</a:t>
            </a:r>
            <a:endParaRPr lang="ru-RU" sz="4000" dirty="0">
              <a:solidFill>
                <a:srgbClr val="FF0000"/>
              </a:solidFill>
            </a:endParaRPr>
          </a:p>
        </p:txBody>
      </p:sp>
    </p:spTree>
    <p:extLst>
      <p:ext uri="{BB962C8B-B14F-4D97-AF65-F5344CB8AC3E}">
        <p14:creationId xmlns:p14="http://schemas.microsoft.com/office/powerpoint/2010/main" val="3566517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27584" y="908720"/>
            <a:ext cx="7272808" cy="1143000"/>
          </a:xfrm>
        </p:spPr>
        <p:txBody>
          <a:bodyPr>
            <a:noAutofit/>
          </a:bodyPr>
          <a:lstStyle/>
          <a:p>
            <a:pPr marL="0" indent="0" algn="just">
              <a:buNone/>
            </a:pPr>
            <a:r>
              <a:rPr lang="ru-RU" sz="3600" b="0" dirty="0" smtClean="0">
                <a:solidFill>
                  <a:schemeClr val="tx1"/>
                </a:solidFill>
                <a:effectLst/>
              </a:rPr>
              <a:t>       </a:t>
            </a:r>
            <a:r>
              <a:rPr lang="ru-RU" sz="3600" b="0" dirty="0">
                <a:solidFill>
                  <a:schemeClr val="accent1">
                    <a:lumMod val="75000"/>
                  </a:schemeClr>
                </a:solidFill>
                <a:effectLst/>
              </a:rPr>
              <a:t>Из </a:t>
            </a:r>
            <a:r>
              <a:rPr lang="ru-RU" sz="3600" b="0" dirty="0" smtClean="0">
                <a:solidFill>
                  <a:schemeClr val="accent1">
                    <a:lumMod val="75000"/>
                  </a:schemeClr>
                </a:solidFill>
                <a:effectLst/>
              </a:rPr>
              <a:t>скольких </a:t>
            </a:r>
            <a:r>
              <a:rPr lang="ru-RU" sz="3600" b="0" dirty="0">
                <a:solidFill>
                  <a:schemeClr val="accent1">
                    <a:lumMod val="75000"/>
                  </a:schemeClr>
                </a:solidFill>
                <a:effectLst/>
              </a:rPr>
              <a:t>томов состоит Красная книга республики Башкортостан </a:t>
            </a:r>
          </a:p>
        </p:txBody>
      </p:sp>
    </p:spTree>
    <p:extLst>
      <p:ext uri="{BB962C8B-B14F-4D97-AF65-F5344CB8AC3E}">
        <p14:creationId xmlns:p14="http://schemas.microsoft.com/office/powerpoint/2010/main" val="278076959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691680" y="1628800"/>
            <a:ext cx="5277272" cy="2880320"/>
          </a:xfrm>
        </p:spPr>
        <p:txBody>
          <a:bodyPr>
            <a:normAutofit/>
          </a:bodyPr>
          <a:lstStyle/>
          <a:p>
            <a:pPr marL="0" indent="0" algn="ctr">
              <a:buNone/>
            </a:pPr>
            <a:r>
              <a:rPr lang="ru-RU" sz="8000" dirty="0" smtClean="0">
                <a:solidFill>
                  <a:schemeClr val="accent1">
                    <a:lumMod val="75000"/>
                  </a:schemeClr>
                </a:solidFill>
                <a:effectLst/>
              </a:rPr>
              <a:t>3</a:t>
            </a:r>
            <a:r>
              <a:rPr lang="ru-RU" dirty="0" smtClean="0"/>
              <a:t/>
            </a:r>
            <a:br>
              <a:rPr lang="ru-RU" dirty="0" smtClean="0"/>
            </a:br>
            <a:endParaRPr lang="ru-RU" dirty="0"/>
          </a:p>
        </p:txBody>
      </p:sp>
    </p:spTree>
    <p:extLst>
      <p:ext uri="{BB962C8B-B14F-4D97-AF65-F5344CB8AC3E}">
        <p14:creationId xmlns:p14="http://schemas.microsoft.com/office/powerpoint/2010/main" val="420478640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1700808"/>
            <a:ext cx="8229600" cy="1143000"/>
          </a:xfrm>
        </p:spPr>
        <p:txBody>
          <a:bodyPr>
            <a:normAutofit fontScale="90000"/>
          </a:bodyPr>
          <a:lstStyle/>
          <a:p>
            <a:pPr marL="0" indent="0" algn="just">
              <a:buNone/>
            </a:pPr>
            <a:r>
              <a:rPr lang="ru-RU" sz="3200" b="0" dirty="0" smtClean="0">
                <a:solidFill>
                  <a:schemeClr val="accent1">
                    <a:lumMod val="75000"/>
                  </a:schemeClr>
                </a:solidFill>
                <a:effectLst/>
              </a:rPr>
              <a:t>         В </a:t>
            </a:r>
            <a:r>
              <a:rPr lang="ru-RU" sz="3200" b="0" dirty="0">
                <a:solidFill>
                  <a:schemeClr val="accent1">
                    <a:lumMod val="75000"/>
                  </a:schemeClr>
                </a:solidFill>
                <a:effectLst/>
              </a:rPr>
              <a:t>каком году вышло первое </a:t>
            </a:r>
            <a:r>
              <a:rPr lang="ru-RU" sz="3200" b="0" dirty="0" smtClean="0">
                <a:solidFill>
                  <a:schemeClr val="accent1">
                    <a:lumMod val="75000"/>
                  </a:schemeClr>
                </a:solidFill>
                <a:effectLst/>
              </a:rPr>
              <a:t/>
            </a:r>
            <a:br>
              <a:rPr lang="ru-RU" sz="3200" b="0" dirty="0" smtClean="0">
                <a:solidFill>
                  <a:schemeClr val="accent1">
                    <a:lumMod val="75000"/>
                  </a:schemeClr>
                </a:solidFill>
                <a:effectLst/>
              </a:rPr>
            </a:br>
            <a:r>
              <a:rPr lang="ru-RU" sz="3200" b="0" dirty="0" smtClean="0">
                <a:solidFill>
                  <a:schemeClr val="accent1">
                    <a:lumMod val="75000"/>
                  </a:schemeClr>
                </a:solidFill>
                <a:effectLst/>
              </a:rPr>
              <a:t>неофициальное </a:t>
            </a:r>
            <a:r>
              <a:rPr lang="ru-RU" sz="3200" b="0" dirty="0">
                <a:solidFill>
                  <a:schemeClr val="accent1">
                    <a:lumMod val="75000"/>
                  </a:schemeClr>
                </a:solidFill>
                <a:effectLst/>
              </a:rPr>
              <a:t>издание Красной книги Башкирской АССР. </a:t>
            </a:r>
          </a:p>
        </p:txBody>
      </p:sp>
    </p:spTree>
    <p:extLst>
      <p:ext uri="{BB962C8B-B14F-4D97-AF65-F5344CB8AC3E}">
        <p14:creationId xmlns:p14="http://schemas.microsoft.com/office/powerpoint/2010/main" val="91820135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699792" y="1988840"/>
            <a:ext cx="4120215" cy="1143000"/>
          </a:xfrm>
        </p:spPr>
        <p:txBody>
          <a:bodyPr>
            <a:normAutofit/>
          </a:bodyPr>
          <a:lstStyle/>
          <a:p>
            <a:pPr marL="0" indent="0" algn="ctr">
              <a:buNone/>
            </a:pPr>
            <a:r>
              <a:rPr lang="ru-RU" dirty="0">
                <a:solidFill>
                  <a:schemeClr val="accent1">
                    <a:lumMod val="75000"/>
                  </a:schemeClr>
                </a:solidFill>
                <a:effectLst/>
              </a:rPr>
              <a:t>В 1984 году </a:t>
            </a:r>
          </a:p>
        </p:txBody>
      </p:sp>
    </p:spTree>
    <p:extLst>
      <p:ext uri="{BB962C8B-B14F-4D97-AF65-F5344CB8AC3E}">
        <p14:creationId xmlns:p14="http://schemas.microsoft.com/office/powerpoint/2010/main" val="24750033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592</TotalTime>
  <Words>2420</Words>
  <Application>Microsoft Office PowerPoint</Application>
  <PresentationFormat>Экран (4:3)</PresentationFormat>
  <Paragraphs>149</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Воздушный поток</vt:lpstr>
      <vt:lpstr>Шингак-Кульская сельская модельная библиотека по экологическому воспитанию детей и подростков  «Дети. Экология. Будущее.»</vt:lpstr>
      <vt:lpstr>Презентация PowerPoint</vt:lpstr>
      <vt:lpstr>Презентация PowerPoint</vt:lpstr>
      <vt:lpstr>     Как называется официальный документ республики Башкортостан, созданный  для того чтобы как-то обезопасить весь животный и растительный  мир, особенно те виды, которые в ближайшем будущем могут исчезнуть или плохо восстанавливаются. </vt:lpstr>
      <vt:lpstr>Красная книга </vt:lpstr>
      <vt:lpstr>       Из скольких томов состоит Красная книга республики Башкортостан </vt:lpstr>
      <vt:lpstr>3 </vt:lpstr>
      <vt:lpstr>         В каком году вышло первое  неофициальное издание Красной книги Башкирской АССР. </vt:lpstr>
      <vt:lpstr>В 1984 году </vt:lpstr>
      <vt:lpstr> </vt:lpstr>
      <vt:lpstr>Заповедник  </vt:lpstr>
      <vt:lpstr>    Какая особо охраняемая территория находится близ нашего населенного пункта с. Шингак-Куль? </vt:lpstr>
      <vt:lpstr>Государственный природный зоологический заказник регионального значения  «Шингак-Куль»</vt:lpstr>
      <vt:lpstr>Млекопитающее семейства  оленей,  отряда  парнокопытных. Длина тела до 240 см, высота  в холке до 155 см, масса до 300 кг, самки мельче. Окраска летом рыжевато-коричневая, зимой — сероватая или бурая, верхняя губа, живот, ноги и околохвостовое «зеркало» белые. Голова большая, вытянутая, более светлая, у самцов с ветвистыми (до 9 отростков) рогами.</vt:lpstr>
      <vt:lpstr> марал</vt:lpstr>
      <vt:lpstr>           Род животных класса млекопитающие, семейства кошачьи, подсемейства малые кошки, отряда хищные. Отличительные черты – будто бы обрубленный короткий хвост с черным концом (рыжая - с белым), темные кисточки волос на ушах треугольной формы, длинная шерсть вокруг морды и пушистый пятнистый мех. У животного хоть и короткая, но широкая голова, с крупными носовыми костями. Это кошка с большими овальными глазами песочного цвета, зрачки круглые. На стоячих, заостренных ушах заметны черные кисточки шерсти, длина которых достигает 4 см.</vt:lpstr>
      <vt:lpstr>Рысь </vt:lpstr>
      <vt:lpstr>        Исключительно лесное животное, проводящее практически всю свою жизнь в кронах и дуплах высоких деревьев, предпочитая лиственные и реже смешанные леса. Внешне она похожа на небольшую белку с короткими ушами и большими выразительными глазами. Однако увидеть ее очень сложно ввиду малочисленности, а также из-за сумеречно-ночного образа жизни. Длина тела составляет 12–22,8 см, хвоста — 11–13 см, масса достигает 170 г. Когда она бежит по стволу или ветке дерева, довольно легко спутать с белкой или соней. Однако в момент, когда она бросается с кроны одного дерева на ствол другого, расправив кожистые складки, проходящие между передними и задними лапами, силуэт хорошо узнаваем. Основные враги— куница, дневные и ночные хищные птицы. </vt:lpstr>
      <vt:lpstr>Обыкновенная летяга </vt:lpstr>
      <vt:lpstr>        Хищное млекопитающее из семейства куньих; характеризуется плавательной перепонкой между пальцами лап, по берегам рек, питается рыбой, лягушками, раками. Долгое время являлась объектом промысла из-за ценного меха. Маленькое животное с гибким вытянутым телом, короткими конечностями, сравнительно коротким непушистым хвостом. Длина тела 28—43 см, вес 550—800 г, длина хвоста 12—19 см. Мех короткий, густой, плотный, с очень густой подпушью, которая не намокает даже при длительном пребывании в воде. Морда узкая, уплощенная сверху, уши маленькие, округлые, почти не выступают из меха, Окраска меха одноцветная, от рыжевато-бурой до темно-коричневой </vt:lpstr>
      <vt:lpstr> Европейская норка</vt:lpstr>
      <vt:lpstr>      Второе название хохуля — странное, загадочное животное, находящееся на грани исчезновения. Это- реликтовое животное, входит в число видов, которых обошла эволюция на всём протяжении лет. Выглядит современный водоплавающий зверёк так же как его древние предки. Симпатии маленький зверь не вызывает особого внимания, однако выглядит вполне милым. Его внешность всегда вызывает смех или, по крайней мере, улыбку. Черты животного напоминают водяную крысу пополам с кротом:  • Вместо носа крохотный хоботок; • Длинные вибриссы (усы); • Массивный хвост, покрытый ороговевшими наслоениями. В самом толстом месте находятся мускусные железы; • Передвигается млекопитающее на коротких лапах, задние конечности больше и шире чем передние; • Межпальцевые пространства имеют перепонки, которые помогают плавать; • Мех у зверька довольно густой, пушистый, хорошо обработан выделяющимся из желёз салом. Последняя особенность очень важна, так как млекопитающее плавает зимой. </vt:lpstr>
      <vt:lpstr>Русская выхухоль </vt:lpstr>
      <vt:lpstr> </vt:lpstr>
      <vt:lpstr>Черный аист </vt:lpstr>
      <vt:lpstr> </vt:lpstr>
      <vt:lpstr>Сапсан </vt:lpstr>
      <vt:lpstr>         Эта птица относится к семье тетеревиных, причем, довольно редкий.  Зимой отличается окрасом необыкновенной красоты. И мужские, и женские особи зимой носят одинаковую по цвету шубку — чисто белую. Отличить их можно только по размеру и по хорошо читаемым черным полоскам возле глаз. Самец на фоне самочки смотрится гораздо крупнее. Отличаются своим мелодичным приятным голосом.             Имеет следующие особенности строения тела: длина тела 33 – 40 см, масса тела 0,4 – 0,7 кг, небольших размеров голова и глаза, коротенькая шея, небольшой, но крепкий клюв, загнувшийся вниз, короткие конечности, 4 пальца с когтями, маленькое и закругленное крыло.              Когти являются важным фактором для выживания птиц. С их помощью они способны удерживать равновесие при усиленном ветре, а также копать ямки. Главное отличие от представителей данного семейства – это способность менять цвет своего пера. Окраска оперения зависит от сезонности и меняется несколько раз в год.  </vt:lpstr>
      <vt:lpstr>Большая белая куропатка </vt:lpstr>
      <vt:lpstr>        Это один из самых больших и красивых представителей отряда совообразных семейства совиных. Тело пернатого хищника достигает длины 50-70 сантиметров при весе 1,5-3,0 килограмм и размахе крыльев более 1,5 метров. Как у большинства хищных птиц, самки выглядят крупнее. Птица имеет хорошо развитые, сильные лапы с острыми и изогнутыми когтями, которыми она захватывает добычу и глубоко в нее впивается.                   Продолжительность жизни составляет 15-25 лет, а в неволе она может прожить до 50. </vt:lpstr>
      <vt:lpstr>Филин</vt:lpstr>
      <vt:lpstr>          Эта птица  в высоту чуть более 90 см и размах крыльев почти 1,5 м. Перья полностью белые. У неё длинный, острый желтый клюв и длинные серо-черные лапы с не перепончатыми,  длинными пальцами.            Самцы и самочки похожи друг на друга, но самцы немного больше. Обитает среди соленых и пресноводных болот, болотистых прудов и приливных равнин, встречается в тропических регионах и районах с умеренным климатом.        Питается в одиночку на мелководье. Она преследует добычу, такую как лягушки, раки, змеи, улитки и рыбы. Когда она замечает жертву, птица отводит назад голову и длинную шею, а затем быстро наносит удар по добыче. На суше иногда преследует мелких млекопитающих, например, мышей,  обычно питается рано утром и вечером.   </vt:lpstr>
      <vt:lpstr>Большая белая цапля </vt:lpstr>
      <vt:lpstr>Презентация PowerPoint</vt:lpstr>
      <vt:lpstr>Росомаха</vt:lpstr>
      <vt:lpstr>Презентация PowerPoint</vt:lpstr>
      <vt:lpstr>Сайгак </vt:lpstr>
      <vt:lpstr>Презентация PowerPoint</vt:lpstr>
      <vt:lpstr>Соболь </vt:lpstr>
      <vt:lpstr>Презентация PowerPoint</vt:lpstr>
      <vt:lpstr>Чёрный гриф </vt:lpstr>
      <vt:lpstr>Презентация PowerPoint</vt:lpstr>
      <vt:lpstr>Тарпан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Многолетнее травянистое растение. Стебли трёхгранные, высотой 10—40 см. Листья узколинейные, 1—2 мм шириной. Соцветие — один верхушечный или 2-8 расставленных колосков. Плод — обратнояйцевидный орешек. Цветёт в июне, размножается в основном семенами. Растение рыхлодерновинное, 15–50 см выс., с укороченными корневищами. Листья линейные, до 2 мм шир., желобчатые. Прицветные листья незначительно превышают пучковидно-головчатое, из 3–20 колосков соцветие. Кроющие чешуи яйцевидно-эллиптические, имеющие 1 среднюю жилку, по краям плёнчатые, на верхушке шиловидно-заострённые, беловатые, при плодах буреющие. Околоцветные щетинки в числе 7–13, обратнозазубренные, при основании с ресничками. Орешек обратнояйцевидный, двояковыпуклый, постепенно заострённый в носик .</vt:lpstr>
      <vt:lpstr>Презентация PowerPoint</vt:lpstr>
      <vt:lpstr>       Многолетнее травянистое растение, вид семейства Осоковые,  с удлинённым корневищем. Имеет тонкий стебель высотой 25 — 60 см. Листья шириной 0,7 — 2 мм, с трёхгранной пластинкой, лишь в основании желобчатой. Соцветие состоит из 3 — 6 яйцевидных колосков длиной 7 — 9 мм, сидящих на шероховатых изогнутых ножках неодинаковой длины, с 1 — 2 буроватыми кроющими листьями. Ножки колосков цилиндрические, шероховатые.           Пуховка продолговатообратнояйцевидная. Кроющие чешуи серовато-зелёные, с 6 — 8 жилками, туповатые. Пыльники длиной 1,5 — 2 мм. Плод — продолговатый орешек, около 3 мм длиной, без носика. Характерным отличительным признаком от других видов пушиц является кроющий лист зеленоватого цвета и трехгранные листья[3].       Цветение в мае — начале июня, плоды созревают в конце июня — августе. Размножение семенное и вегетативное (корневищем).  </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Шингак-Кульская сельская модельная библиотека по экологическому воспитанию детей и подростков  «Дети. Экология. Будущее.»</dc:title>
  <dc:creator>User</dc:creator>
  <cp:lastModifiedBy>User</cp:lastModifiedBy>
  <cp:revision>46</cp:revision>
  <dcterms:created xsi:type="dcterms:W3CDTF">2020-10-08T05:48:52Z</dcterms:created>
  <dcterms:modified xsi:type="dcterms:W3CDTF">2021-07-23T11:22:56Z</dcterms:modified>
</cp:coreProperties>
</file>